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67" r:id="rId4"/>
    <p:sldId id="258" r:id="rId5"/>
    <p:sldId id="264" r:id="rId6"/>
    <p:sldId id="265" r:id="rId7"/>
    <p:sldId id="269" r:id="rId8"/>
    <p:sldId id="262" r:id="rId9"/>
    <p:sldId id="263" r:id="rId10"/>
    <p:sldId id="287" r:id="rId11"/>
    <p:sldId id="288" r:id="rId12"/>
    <p:sldId id="289" r:id="rId13"/>
    <p:sldId id="290" r:id="rId14"/>
    <p:sldId id="268" r:id="rId15"/>
    <p:sldId id="291" r:id="rId16"/>
    <p:sldId id="292" r:id="rId17"/>
    <p:sldId id="271" r:id="rId18"/>
    <p:sldId id="272" r:id="rId19"/>
    <p:sldId id="270" r:id="rId20"/>
    <p:sldId id="280" r:id="rId21"/>
    <p:sldId id="276" r:id="rId22"/>
    <p:sldId id="266" r:id="rId23"/>
    <p:sldId id="275" r:id="rId24"/>
    <p:sldId id="277" r:id="rId25"/>
    <p:sldId id="278" r:id="rId26"/>
    <p:sldId id="281" r:id="rId27"/>
    <p:sldId id="279" r:id="rId28"/>
    <p:sldId id="282" r:id="rId29"/>
    <p:sldId id="283" r:id="rId30"/>
    <p:sldId id="284" r:id="rId31"/>
    <p:sldId id="285" r:id="rId32"/>
    <p:sldId id="286" r:id="rId33"/>
    <p:sldId id="274" r:id="rId34"/>
  </p:sldIdLst>
  <p:sldSz cx="9144000" cy="5143500" type="screen16x9"/>
  <p:notesSz cx="6858000" cy="9144000"/>
  <p:embeddedFontLst>
    <p:embeddedFont>
      <p:font typeface="Cambria Math" panose="02040503050406030204" pitchFamily="18" charset="0"/>
      <p:regular r:id="rId36"/>
    </p:embeddedFont>
    <p:embeddedFont>
      <p:font typeface="Helvetica Neue Light" panose="02010600030101010101" charset="0"/>
      <p:regular r:id="rId37"/>
      <p:bold r:id="rId38"/>
      <p:italic r:id="rId39"/>
      <p:boldItalic r:id="rId40"/>
    </p:embeddedFont>
    <p:embeddedFont>
      <p:font typeface="Open Sans" panose="02010600030101010101" charset="0"/>
      <p:regular r:id="rId41"/>
      <p:bold r:id="rId42"/>
      <p:italic r:id="rId43"/>
      <p:boldItalic r:id="rId44"/>
    </p:embeddedFont>
    <p:embeddedFont>
      <p:font typeface="Open Sans Light" panose="02010600030101010101" charset="0"/>
      <p:regular r:id="rId45"/>
      <p:bold r:id="rId46"/>
      <p:italic r:id="rId47"/>
      <p:boldItalic r:id="rId48"/>
    </p:embeddedFont>
    <p:embeddedFont>
      <p:font typeface="Roboto" panose="02010600030101010101" charset="0"/>
      <p:regular r:id="rId49"/>
      <p:bold r:id="rId50"/>
      <p:italic r:id="rId51"/>
      <p:boldItalic r:id="rId52"/>
    </p:embeddedFont>
    <p:embeddedFont>
      <p:font typeface="Times" panose="02020603050405020304" pitchFamily="18"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hlw/eWq9NVVcljHOcuzIwALVeT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61"/>
    <p:restoredTop sz="94654"/>
  </p:normalViewPr>
  <p:slideViewPr>
    <p:cSldViewPr snapToGrid="0">
      <p:cViewPr varScale="1">
        <p:scale>
          <a:sx n="105" d="100"/>
          <a:sy n="105" d="100"/>
        </p:scale>
        <p:origin x="62" y="-2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customschemas.google.com/relationships/presentationmetadata" Target="meta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a:t>
            </a:fld>
            <a:endParaRPr sz="1200" b="0" i="0" u="none" strike="noStrike" cap="none">
              <a:solidFill>
                <a:schemeClr val="dk1"/>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Open Sans"/>
                <a:ea typeface="Open Sans"/>
                <a:cs typeface="Open Sans"/>
                <a:sym typeface="Open Sans"/>
              </a:rPr>
              <a:t>1</a:t>
            </a:fld>
            <a:endParaRPr sz="1200" b="0" i="0" u="none" strike="noStrike" cap="none">
              <a:solidFill>
                <a:schemeClr val="dk1"/>
              </a:solidFill>
              <a:latin typeface="Open Sans"/>
              <a:ea typeface="Open Sans"/>
              <a:cs typeface="Open Sans"/>
              <a:sym typeface="Open Sans"/>
            </a:endParaRPr>
          </a:p>
        </p:txBody>
      </p:sp>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 name="Google Shape;4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Main title: 40 pt. Arial</a:t>
            </a:r>
            <a:endParaRPr/>
          </a:p>
          <a:p>
            <a:pPr marL="0" lvl="0" indent="0" algn="l" rtl="0">
              <a:lnSpc>
                <a:spcPct val="100000"/>
              </a:lnSpc>
              <a:spcBef>
                <a:spcPts val="360"/>
              </a:spcBef>
              <a:spcAft>
                <a:spcPts val="0"/>
              </a:spcAft>
              <a:buSzPts val="1400"/>
              <a:buNone/>
            </a:pPr>
            <a:br>
              <a:rPr lang="en-US"/>
            </a:br>
            <a:r>
              <a:rPr lang="en-US"/>
              <a:t>Presenter Name: 16 pt. Arial</a:t>
            </a:r>
            <a:endParaRPr/>
          </a:p>
          <a:p>
            <a:pPr marL="0" lvl="0" indent="0" algn="l" rtl="0">
              <a:lnSpc>
                <a:spcPct val="100000"/>
              </a:lnSpc>
              <a:spcBef>
                <a:spcPts val="360"/>
              </a:spcBef>
              <a:spcAft>
                <a:spcPts val="0"/>
              </a:spcAft>
              <a:buSzPts val="1400"/>
              <a:buNone/>
            </a:pPr>
            <a:r>
              <a:rPr lang="en-US"/>
              <a:t>Presenters Title: 16 pt. Arial Italic</a:t>
            </a:r>
            <a:endParaRPr/>
          </a:p>
          <a:p>
            <a:pPr marL="0" lvl="0" indent="0" algn="l" rtl="0">
              <a:lnSpc>
                <a:spcPct val="100000"/>
              </a:lnSpc>
              <a:spcBef>
                <a:spcPts val="36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b08305369f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9" name="Google Shape;109;gb08305369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408025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08305369f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6" name="Google Shape;116;gb0830536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093653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08305369f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3" name="Google Shape;123;gb08305369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183999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08305369f_0_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0" name="Google Shape;130;gb08305369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043498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08305369f_0_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7" name="Google Shape;137;gb08305369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6203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b08305369f_0_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4" name="Google Shape;144;gb08305369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601448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b08305369f_0_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1" name="Google Shape;151;gb08305369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547597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541169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960191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23475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3" name="Google Shape;5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138465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373663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82901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519953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896582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736840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33059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793902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862278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56210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438549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b06c2b484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 name="Google Shape;59;gb06c2b484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14120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08305369f_0_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3" name="Google Shape;83;gb08305369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91814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b08305369f_0_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9" name="Google Shape;89;gb08305369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685138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08305369f_0_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6" name="Google Shape;96;gb08305369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574932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08305369f_0_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2" name="Google Shape;102;gb08305369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1267937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0"/>
        <p:cNvGrpSpPr/>
        <p:nvPr/>
      </p:nvGrpSpPr>
      <p:grpSpPr>
        <a:xfrm>
          <a:off x="0" y="0"/>
          <a:ext cx="0" cy="0"/>
          <a:chOff x="0" y="0"/>
          <a:chExt cx="0" cy="0"/>
        </a:xfrm>
      </p:grpSpPr>
      <p:sp>
        <p:nvSpPr>
          <p:cNvPr id="21" name="Google Shape;21;p5"/>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22" name="Google Shape;22;p5"/>
          <p:cNvPicPr preferRelativeResize="0"/>
          <p:nvPr/>
        </p:nvPicPr>
        <p:blipFill rotWithShape="1">
          <a:blip r:embed="rId2">
            <a:alphaModFix/>
          </a:blip>
          <a:srcRect/>
          <a:stretch/>
        </p:blipFill>
        <p:spPr>
          <a:xfrm>
            <a:off x="2209800" y="895350"/>
            <a:ext cx="3429000" cy="306388"/>
          </a:xfrm>
          <a:prstGeom prst="rect">
            <a:avLst/>
          </a:prstGeom>
          <a:noFill/>
          <a:ln>
            <a:noFill/>
          </a:ln>
        </p:spPr>
      </p:pic>
      <p:pic>
        <p:nvPicPr>
          <p:cNvPr id="23" name="Google Shape;23;p5" descr="_Plaid-Digital_FINAL-NEW.png"/>
          <p:cNvPicPr preferRelativeResize="0"/>
          <p:nvPr/>
        </p:nvPicPr>
        <p:blipFill rotWithShape="1">
          <a:blip r:embed="rId3">
            <a:alphaModFix/>
          </a:blip>
          <a:srcRect l="84736" t="23988" r="4770" b="1988"/>
          <a:stretch/>
        </p:blipFill>
        <p:spPr>
          <a:xfrm>
            <a:off x="457200" y="0"/>
            <a:ext cx="790575" cy="5143500"/>
          </a:xfrm>
          <a:prstGeom prst="rect">
            <a:avLst/>
          </a:prstGeom>
          <a:noFill/>
          <a:ln>
            <a:noFill/>
          </a:ln>
        </p:spPr>
      </p:pic>
      <p:sp>
        <p:nvSpPr>
          <p:cNvPr id="24" name="Google Shape;24;p5"/>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pic>
        <p:nvPicPr>
          <p:cNvPr id="25" name="Google Shape;25;p5"/>
          <p:cNvPicPr preferRelativeResize="0"/>
          <p:nvPr/>
        </p:nvPicPr>
        <p:blipFill rotWithShape="1">
          <a:blip r:embed="rId2">
            <a:alphaModFix/>
          </a:blip>
          <a:srcRect/>
          <a:stretch/>
        </p:blipFill>
        <p:spPr>
          <a:xfrm>
            <a:off x="2209800" y="895350"/>
            <a:ext cx="3429000" cy="306388"/>
          </a:xfrm>
          <a:prstGeom prst="rect">
            <a:avLst/>
          </a:prstGeom>
          <a:noFill/>
          <a:ln>
            <a:noFill/>
          </a:ln>
        </p:spPr>
      </p:pic>
      <p:pic>
        <p:nvPicPr>
          <p:cNvPr id="26" name="Google Shape;26;p5" descr="_Plaid-Digital_FINAL-NEW.png"/>
          <p:cNvPicPr preferRelativeResize="0"/>
          <p:nvPr/>
        </p:nvPicPr>
        <p:blipFill rotWithShape="1">
          <a:blip r:embed="rId3">
            <a:alphaModFix/>
          </a:blip>
          <a:srcRect l="84736" t="23988" r="4770" b="1988"/>
          <a:stretch/>
        </p:blipFill>
        <p:spPr>
          <a:xfrm>
            <a:off x="457200" y="0"/>
            <a:ext cx="790575"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457200" y="1200150"/>
            <a:ext cx="39624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 name="Google Shape;31;p7"/>
          <p:cNvSpPr txBox="1">
            <a:spLocks noGrp="1"/>
          </p:cNvSpPr>
          <p:nvPr>
            <p:ph type="body" idx="2"/>
          </p:nvPr>
        </p:nvSpPr>
        <p:spPr>
          <a:xfrm>
            <a:off x="4727448" y="1212300"/>
            <a:ext cx="3959352"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4572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 name="Google Shape;35;p8"/>
          <p:cNvSpPr txBox="1">
            <a:spLocks noGrp="1"/>
          </p:cNvSpPr>
          <p:nvPr>
            <p:ph type="body" idx="2"/>
          </p:nvPr>
        </p:nvSpPr>
        <p:spPr>
          <a:xfrm>
            <a:off x="32766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8"/>
          <p:cNvSpPr txBox="1">
            <a:spLocks noGrp="1"/>
          </p:cNvSpPr>
          <p:nvPr>
            <p:ph type="body" idx="3"/>
          </p:nvPr>
        </p:nvSpPr>
        <p:spPr>
          <a:xfrm>
            <a:off x="60960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4572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 name="Google Shape;40;p9"/>
          <p:cNvSpPr txBox="1">
            <a:spLocks noGrp="1"/>
          </p:cNvSpPr>
          <p:nvPr>
            <p:ph type="body" idx="2"/>
          </p:nvPr>
        </p:nvSpPr>
        <p:spPr>
          <a:xfrm>
            <a:off x="25654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 name="Google Shape;41;p9"/>
          <p:cNvSpPr txBox="1">
            <a:spLocks noGrp="1"/>
          </p:cNvSpPr>
          <p:nvPr>
            <p:ph type="body" idx="3"/>
          </p:nvPr>
        </p:nvSpPr>
        <p:spPr>
          <a:xfrm>
            <a:off x="46736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2" name="Google Shape;42;p9"/>
          <p:cNvSpPr txBox="1">
            <a:spLocks noGrp="1"/>
          </p:cNvSpPr>
          <p:nvPr>
            <p:ph type="body" idx="4"/>
          </p:nvPr>
        </p:nvSpPr>
        <p:spPr>
          <a:xfrm>
            <a:off x="67818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00"/>
              </a:spcBef>
              <a:spcAft>
                <a:spcPts val="0"/>
              </a:spcAft>
              <a:buSzPts val="1400"/>
              <a:buNone/>
              <a:defRPr/>
            </a:lvl1pPr>
            <a:lvl2pPr marL="914400" lvl="1" indent="-354330" algn="l">
              <a:lnSpc>
                <a:spcPct val="100000"/>
              </a:lnSpc>
              <a:spcBef>
                <a:spcPts val="600"/>
              </a:spcBef>
              <a:spcAft>
                <a:spcPts val="0"/>
              </a:spcAft>
              <a:buClr>
                <a:schemeClr val="dk1"/>
              </a:buClr>
              <a:buSzPts val="1980"/>
              <a:buChar char="•"/>
              <a:defRPr/>
            </a:lvl2pPr>
            <a:lvl3pPr marL="1371600" lvl="2" indent="-354330" algn="l">
              <a:lnSpc>
                <a:spcPct val="100000"/>
              </a:lnSpc>
              <a:spcBef>
                <a:spcPts val="600"/>
              </a:spcBef>
              <a:spcAft>
                <a:spcPts val="0"/>
              </a:spcAft>
              <a:buClr>
                <a:schemeClr val="dk1"/>
              </a:buClr>
              <a:buSzPts val="1980"/>
              <a:buChar char="–"/>
              <a:defRPr/>
            </a:lvl3pPr>
            <a:lvl4pPr marL="1828800" lvl="3" indent="-354330" algn="l">
              <a:lnSpc>
                <a:spcPct val="100000"/>
              </a:lnSpc>
              <a:spcBef>
                <a:spcPts val="600"/>
              </a:spcBef>
              <a:spcAft>
                <a:spcPts val="0"/>
              </a:spcAft>
              <a:buClr>
                <a:schemeClr val="dk1"/>
              </a:buClr>
              <a:buSzPts val="1980"/>
              <a:buChar char="•"/>
              <a:defRPr/>
            </a:lvl4pPr>
            <a:lvl5pPr marL="2286000" lvl="4" indent="-354329" algn="l">
              <a:lnSpc>
                <a:spcPct val="100000"/>
              </a:lnSpc>
              <a:spcBef>
                <a:spcPts val="600"/>
              </a:spcBef>
              <a:spcAft>
                <a:spcPts val="0"/>
              </a:spcAft>
              <a:buClr>
                <a:schemeClr val="dk1"/>
              </a:buClr>
              <a:buSzPts val="198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4" descr="_Plaid-Digital_FINAL-NEW.png"/>
          <p:cNvPicPr preferRelativeResize="0"/>
          <p:nvPr/>
        </p:nvPicPr>
        <p:blipFill rotWithShape="1">
          <a:blip r:embed="rId7">
            <a:alphaModFix/>
          </a:blip>
          <a:srcRect l="59550" t="20874" r="39888" b="2893"/>
          <a:stretch/>
        </p:blipFill>
        <p:spPr>
          <a:xfrm rot="5400000">
            <a:off x="3798887" y="1046163"/>
            <a:ext cx="60325" cy="7658100"/>
          </a:xfrm>
          <a:prstGeom prst="rect">
            <a:avLst/>
          </a:prstGeom>
          <a:noFill/>
          <a:ln>
            <a:noFill/>
          </a:ln>
        </p:spPr>
      </p:pic>
      <p:pic>
        <p:nvPicPr>
          <p:cNvPr id="11" name="Google Shape;11;p4" descr="_Plaid-Digital_FINAL-NEW.png"/>
          <p:cNvPicPr preferRelativeResize="0"/>
          <p:nvPr/>
        </p:nvPicPr>
        <p:blipFill rotWithShape="1">
          <a:blip r:embed="rId7">
            <a:alphaModFix/>
          </a:blip>
          <a:srcRect l="59550" t="20874" r="39888" b="2893"/>
          <a:stretch/>
        </p:blipFill>
        <p:spPr>
          <a:xfrm rot="5400000">
            <a:off x="3798887" y="1046163"/>
            <a:ext cx="60325" cy="7658100"/>
          </a:xfrm>
          <a:prstGeom prst="rect">
            <a:avLst/>
          </a:prstGeom>
          <a:noFill/>
          <a:ln>
            <a:noFill/>
          </a:ln>
        </p:spPr>
      </p:pic>
      <p:sp>
        <p:nvSpPr>
          <p:cNvPr id="12" name="Google Shape;12;p4"/>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Times"/>
                <a:ea typeface="Times"/>
                <a:cs typeface="Times"/>
                <a:sym typeface="Times"/>
              </a:defRPr>
            </a:lvl9pPr>
          </a:lstStyle>
          <a:p>
            <a:endParaRPr/>
          </a:p>
        </p:txBody>
      </p:sp>
      <p:sp>
        <p:nvSpPr>
          <p:cNvPr id="13" name="Google Shape;13;p4"/>
          <p:cNvSpPr txBox="1">
            <a:spLocks noGrp="1"/>
          </p:cNvSpPr>
          <p:nvPr>
            <p:ph type="body" idx="1"/>
          </p:nvPr>
        </p:nvSpPr>
        <p:spPr>
          <a:xfrm>
            <a:off x="457200" y="1200150"/>
            <a:ext cx="8229600" cy="3505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1400" b="0" i="0" u="none" strike="noStrike" cap="none">
                <a:solidFill>
                  <a:schemeClr val="dk1"/>
                </a:solidFill>
                <a:latin typeface="Open Sans"/>
                <a:ea typeface="Open Sans"/>
                <a:cs typeface="Open Sans"/>
                <a:sym typeface="Open Sans"/>
              </a:defRPr>
            </a:lvl1pPr>
            <a:lvl2pPr marL="914400" marR="0" lvl="1" indent="-326390"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lnSpc>
                <a:spcPct val="100000"/>
              </a:lnSpc>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lnSpc>
                <a:spcPct val="100000"/>
              </a:lnSpc>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 name="Google Shape;14;p4"/>
          <p:cNvPicPr preferRelativeResize="0"/>
          <p:nvPr/>
        </p:nvPicPr>
        <p:blipFill rotWithShape="1">
          <a:blip r:embed="rId8">
            <a:alphaModFix/>
          </a:blip>
          <a:srcRect/>
          <a:stretch/>
        </p:blipFill>
        <p:spPr>
          <a:xfrm>
            <a:off x="7772400" y="4248150"/>
            <a:ext cx="1154590" cy="736392"/>
          </a:xfrm>
          <a:prstGeom prst="rect">
            <a:avLst/>
          </a:prstGeom>
          <a:noFill/>
          <a:ln>
            <a:noFill/>
          </a:ln>
        </p:spPr>
      </p:pic>
      <p:sp>
        <p:nvSpPr>
          <p:cNvPr id="15" name="Google Shape;15;p4"/>
          <p:cNvSpPr txBox="1">
            <a:spLocks noGrp="1"/>
          </p:cNvSpPr>
          <p:nvPr>
            <p:ph type="sldNum" idx="12"/>
          </p:nvPr>
        </p:nvSpPr>
        <p:spPr>
          <a:xfrm>
            <a:off x="11073918" y="6400413"/>
            <a:ext cx="279883" cy="276999"/>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4"/>
          <p:cNvSpPr txBox="1"/>
          <p:nvPr/>
        </p:nvSpPr>
        <p:spPr>
          <a:xfrm>
            <a:off x="11226318" y="6552813"/>
            <a:ext cx="279883" cy="276999"/>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17" name="Google Shape;17;p4"/>
          <p:cNvSpPr txBox="1"/>
          <p:nvPr/>
        </p:nvSpPr>
        <p:spPr>
          <a:xfrm>
            <a:off x="11378718" y="6705213"/>
            <a:ext cx="279883" cy="276999"/>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18" name="Google Shape;18;p4"/>
          <p:cNvSpPr txBox="1"/>
          <p:nvPr/>
        </p:nvSpPr>
        <p:spPr>
          <a:xfrm>
            <a:off x="11531118" y="6857613"/>
            <a:ext cx="279883" cy="276999"/>
          </a:xfrm>
          <a:prstGeom prst="rect">
            <a:avLst/>
          </a:prstGeom>
          <a:noFill/>
          <a:ln>
            <a:noFill/>
          </a:ln>
        </p:spPr>
        <p:txBody>
          <a:bodyPr spcFirstLastPara="1" wrap="square" lIns="45700" tIns="45700" rIns="45700"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19" name="Google Shape;19;p4"/>
          <p:cNvSpPr txBox="1"/>
          <p:nvPr/>
        </p:nvSpPr>
        <p:spPr>
          <a:xfrm>
            <a:off x="8534400" y="100340"/>
            <a:ext cx="506890" cy="2616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7F7F7F"/>
                </a:solidFill>
                <a:latin typeface="Helvetica Neue Light"/>
                <a:ea typeface="Helvetica Neue Light"/>
                <a:cs typeface="Helvetica Neue Light"/>
                <a:sym typeface="Helvetica Neue Light"/>
              </a:rPr>
              <a:t>‹#›</a:t>
            </a:fld>
            <a:endParaRPr sz="1100" b="0" i="0" u="none" strike="noStrike" cap="none">
              <a:solidFill>
                <a:srgbClr val="7F7F7F"/>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ipython-books.github.io/124-simulating-a-partial-differential-equation-reaction-diffusion-systems-and-turing-patter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cxnSp>
        <p:nvCxnSpPr>
          <p:cNvPr id="48" name="Google Shape;48;p1"/>
          <p:cNvCxnSpPr/>
          <p:nvPr/>
        </p:nvCxnSpPr>
        <p:spPr>
          <a:xfrm>
            <a:off x="2133600" y="2930338"/>
            <a:ext cx="5486400" cy="0"/>
          </a:xfrm>
          <a:prstGeom prst="straightConnector1">
            <a:avLst/>
          </a:prstGeom>
          <a:noFill/>
          <a:ln w="9525" cap="flat" cmpd="sng">
            <a:solidFill>
              <a:srgbClr val="FFFFFF"/>
            </a:solidFill>
            <a:prstDash val="solid"/>
            <a:round/>
            <a:headEnd type="none" w="sm" len="sm"/>
            <a:tailEnd type="none" w="sm" len="sm"/>
          </a:ln>
        </p:spPr>
      </p:cxnSp>
      <p:sp>
        <p:nvSpPr>
          <p:cNvPr id="49" name="Google Shape;49;p1"/>
          <p:cNvSpPr txBox="1"/>
          <p:nvPr/>
        </p:nvSpPr>
        <p:spPr>
          <a:xfrm>
            <a:off x="2046950" y="1645075"/>
            <a:ext cx="6607200" cy="11433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None/>
            </a:pPr>
            <a:r>
              <a:rPr lang="en-US" sz="3200" b="0" i="0" u="none" strike="noStrike" cap="none">
                <a:solidFill>
                  <a:schemeClr val="lt1"/>
                </a:solidFill>
                <a:latin typeface="Open Sans"/>
                <a:ea typeface="Open Sans"/>
                <a:cs typeface="Open Sans"/>
                <a:sym typeface="Open Sans"/>
              </a:rPr>
              <a:t>Reaction/diffusion equations and oscillating patterns</a:t>
            </a:r>
            <a:endParaRPr sz="3200" b="0" i="0" u="none" strike="noStrike" cap="none">
              <a:solidFill>
                <a:srgbClr val="000000"/>
              </a:solidFill>
              <a:latin typeface="Arial"/>
              <a:ea typeface="Arial"/>
              <a:cs typeface="Arial"/>
              <a:sym typeface="Arial"/>
            </a:endParaRPr>
          </a:p>
        </p:txBody>
      </p:sp>
      <p:sp>
        <p:nvSpPr>
          <p:cNvPr id="50" name="Google Shape;50;p1"/>
          <p:cNvSpPr txBox="1"/>
          <p:nvPr/>
        </p:nvSpPr>
        <p:spPr>
          <a:xfrm>
            <a:off x="2133600" y="3295651"/>
            <a:ext cx="5257800" cy="685800"/>
          </a:xfrm>
          <a:prstGeom prst="rect">
            <a:avLst/>
          </a:prstGeom>
          <a:noFill/>
          <a:ln>
            <a:noFill/>
          </a:ln>
        </p:spPr>
        <p:txBody>
          <a:bodyPr spcFirstLastPara="1" wrap="square" lIns="91425" tIns="45700" rIns="91425" bIns="45700" anchor="t" anchorCtr="0">
            <a:noAutofit/>
          </a:bodyPr>
          <a:lstStyle/>
          <a:p>
            <a:pPr marL="3175" marR="0" lvl="0" indent="-3175"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Open Sans"/>
                <a:ea typeface="Open Sans"/>
                <a:cs typeface="Open Sans"/>
                <a:sym typeface="Open Sans"/>
              </a:rPr>
              <a:t>Group Members:  Rongkun Wang, Dan Liu</a:t>
            </a:r>
            <a:endParaRPr sz="1600" b="0" i="0" u="none" strike="noStrike" cap="none">
              <a:solidFill>
                <a:srgbClr val="FFFFFF"/>
              </a:solidFill>
              <a:latin typeface="Open Sans"/>
              <a:ea typeface="Open Sans"/>
              <a:cs typeface="Open Sans"/>
              <a:sym typeface="Open Sans"/>
            </a:endParaRPr>
          </a:p>
          <a:p>
            <a:pPr marL="3175" marR="0" lvl="0" indent="-3175" algn="l" rtl="0">
              <a:lnSpc>
                <a:spcPct val="100000"/>
              </a:lnSpc>
              <a:spcBef>
                <a:spcPts val="0"/>
              </a:spcBef>
              <a:spcAft>
                <a:spcPts val="0"/>
              </a:spcAft>
              <a:buNone/>
            </a:pPr>
            <a:r>
              <a:rPr lang="en-US" sz="1600" b="0" i="0" u="none" strike="noStrike" cap="none">
                <a:solidFill>
                  <a:srgbClr val="FFFFFF"/>
                </a:solidFill>
                <a:latin typeface="Open Sans"/>
                <a:ea typeface="Open Sans"/>
                <a:cs typeface="Open Sans"/>
                <a:sym typeface="Open Sans"/>
              </a:rPr>
              <a:t>Instructor: Professor Zachary Ulissi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b08305369f_0_58"/>
          <p:cNvSpPr txBox="1"/>
          <p:nvPr/>
        </p:nvSpPr>
        <p:spPr>
          <a:xfrm>
            <a:off x="597550" y="1006551"/>
            <a:ext cx="8259000" cy="348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600"/>
              </a:spcBef>
              <a:spcAft>
                <a:spcPts val="0"/>
              </a:spcAft>
              <a:buSzPts val="1100"/>
              <a:buNone/>
            </a:pPr>
            <a:r>
              <a:rPr lang="en-US" dirty="0">
                <a:sym typeface="Open Sans"/>
              </a:rPr>
              <a:t>In COMSOL, there are several PDE solvers. Here I used General Form PDE.</a:t>
            </a:r>
            <a:endParaRPr dirty="0">
              <a:sym typeface="Open Sans"/>
            </a:endParaRPr>
          </a:p>
          <a:p>
            <a:pPr marL="0" lvl="0" indent="0" algn="l" rtl="0">
              <a:lnSpc>
                <a:spcPct val="115000"/>
              </a:lnSpc>
              <a:spcBef>
                <a:spcPts val="600"/>
              </a:spcBef>
              <a:spcAft>
                <a:spcPts val="0"/>
              </a:spcAft>
              <a:buSzPts val="1100"/>
              <a:buNone/>
            </a:pPr>
            <a:r>
              <a:rPr lang="en-US" dirty="0">
                <a:sym typeface="Open Sans"/>
              </a:rPr>
              <a:t>Here are the steps:</a:t>
            </a:r>
            <a:endParaRPr dirty="0">
              <a:sym typeface="Open Sans"/>
            </a:endParaRPr>
          </a:p>
          <a:p>
            <a:pPr marL="457200" lvl="0" indent="-317500" algn="l" rtl="0">
              <a:lnSpc>
                <a:spcPct val="115000"/>
              </a:lnSpc>
              <a:spcBef>
                <a:spcPts val="600"/>
              </a:spcBef>
              <a:spcAft>
                <a:spcPts val="0"/>
              </a:spcAft>
              <a:buClr>
                <a:srgbClr val="212121"/>
              </a:buClr>
              <a:buSzPts val="1400"/>
              <a:buFont typeface="Roboto"/>
              <a:buAutoNum type="arabicPeriod"/>
            </a:pPr>
            <a:r>
              <a:rPr lang="en-US" dirty="0">
                <a:sym typeface="Open Sans"/>
              </a:rPr>
              <a:t>Set up a new file in </a:t>
            </a:r>
            <a:r>
              <a:rPr lang="en-US" altLang="zh-CN" dirty="0">
                <a:sym typeface="Open Sans"/>
              </a:rPr>
              <a:t>a </a:t>
            </a:r>
            <a:r>
              <a:rPr lang="en-US" dirty="0">
                <a:sym typeface="Open Sans"/>
              </a:rPr>
              <a:t>2D model, and Add </a:t>
            </a:r>
            <a:r>
              <a:rPr lang="en-US" b="1" dirty="0">
                <a:solidFill>
                  <a:srgbClr val="C00000"/>
                </a:solidFill>
                <a:sym typeface="Open Sans"/>
              </a:rPr>
              <a:t>General Form PDE </a:t>
            </a:r>
            <a:r>
              <a:rPr lang="en-US" dirty="0">
                <a:sym typeface="Open Sans"/>
              </a:rPr>
              <a:t>solver</a:t>
            </a:r>
            <a:endParaRPr dirty="0">
              <a:sym typeface="Open Sans"/>
            </a:endParaRPr>
          </a:p>
          <a:p>
            <a:pPr marL="457200" lvl="0" indent="-317500" algn="l" rtl="0">
              <a:lnSpc>
                <a:spcPct val="115000"/>
              </a:lnSpc>
              <a:spcBef>
                <a:spcPts val="0"/>
              </a:spcBef>
              <a:spcAft>
                <a:spcPts val="0"/>
              </a:spcAft>
              <a:buClr>
                <a:srgbClr val="212121"/>
              </a:buClr>
              <a:buSzPts val="1400"/>
              <a:buFont typeface="Roboto"/>
              <a:buAutoNum type="arabicPeriod"/>
            </a:pPr>
            <a:r>
              <a:rPr lang="en-US" dirty="0">
                <a:sym typeface="Open Sans"/>
              </a:rPr>
              <a:t>add </a:t>
            </a:r>
            <a:r>
              <a:rPr lang="en-US" b="1" dirty="0">
                <a:solidFill>
                  <a:srgbClr val="C00000"/>
                </a:solidFill>
                <a:sym typeface="Open Sans"/>
              </a:rPr>
              <a:t>Time Dependent </a:t>
            </a:r>
            <a:r>
              <a:rPr lang="en-US" dirty="0">
                <a:sym typeface="Open Sans"/>
              </a:rPr>
              <a:t>study</a:t>
            </a:r>
            <a:endParaRPr dirty="0">
              <a:sym typeface="Open Sans"/>
            </a:endParaRPr>
          </a:p>
          <a:p>
            <a:pPr marL="457200" lvl="0" indent="-317500" algn="l" rtl="0">
              <a:lnSpc>
                <a:spcPct val="115000"/>
              </a:lnSpc>
              <a:spcBef>
                <a:spcPts val="0"/>
              </a:spcBef>
              <a:spcAft>
                <a:spcPts val="0"/>
              </a:spcAft>
              <a:buClr>
                <a:srgbClr val="212121"/>
              </a:buClr>
              <a:buSzPts val="1400"/>
              <a:buFont typeface="Roboto"/>
              <a:buAutoNum type="arabicPeriod"/>
            </a:pPr>
            <a:r>
              <a:rPr lang="en-US" dirty="0">
                <a:sym typeface="Open Sans"/>
              </a:rPr>
              <a:t>Set parameters:</a:t>
            </a:r>
            <a:br>
              <a:rPr lang="en-US" dirty="0">
                <a:sym typeface="Open Sans"/>
              </a:rPr>
            </a:br>
            <a:r>
              <a:rPr lang="en-US" b="1" dirty="0">
                <a:solidFill>
                  <a:srgbClr val="C00000"/>
                </a:solidFill>
                <a:sym typeface="Open Sans"/>
              </a:rPr>
              <a:t>a = 2.8e-4</a:t>
            </a:r>
            <a:br>
              <a:rPr lang="en-US" b="1" dirty="0">
                <a:solidFill>
                  <a:srgbClr val="C00000"/>
                </a:solidFill>
                <a:sym typeface="Open Sans"/>
              </a:rPr>
            </a:br>
            <a:r>
              <a:rPr lang="en-US" b="1" dirty="0">
                <a:solidFill>
                  <a:srgbClr val="C00000"/>
                </a:solidFill>
                <a:sym typeface="Open Sans"/>
              </a:rPr>
              <a:t>b = 5e-3</a:t>
            </a:r>
            <a:br>
              <a:rPr lang="en-US" b="1" dirty="0">
                <a:solidFill>
                  <a:srgbClr val="C00000"/>
                </a:solidFill>
                <a:sym typeface="Open Sans"/>
              </a:rPr>
            </a:br>
            <a:r>
              <a:rPr lang="en-US" b="1" dirty="0">
                <a:solidFill>
                  <a:srgbClr val="C00000"/>
                </a:solidFill>
                <a:sym typeface="Open Sans"/>
              </a:rPr>
              <a:t>tau = .1</a:t>
            </a:r>
            <a:br>
              <a:rPr lang="en-US" b="1" dirty="0">
                <a:solidFill>
                  <a:srgbClr val="C00000"/>
                </a:solidFill>
                <a:sym typeface="Open Sans"/>
              </a:rPr>
            </a:br>
            <a:r>
              <a:rPr lang="en-US" b="1" dirty="0">
                <a:solidFill>
                  <a:srgbClr val="C00000"/>
                </a:solidFill>
                <a:sym typeface="Open Sans"/>
              </a:rPr>
              <a:t>k = -.005</a:t>
            </a:r>
            <a:endParaRPr b="1" dirty="0">
              <a:solidFill>
                <a:srgbClr val="C00000"/>
              </a:solidFill>
              <a:sym typeface="Open Sans"/>
            </a:endParaRPr>
          </a:p>
          <a:p>
            <a:pPr marL="457200" lvl="0" indent="-317500" algn="l" rtl="0">
              <a:lnSpc>
                <a:spcPct val="115000"/>
              </a:lnSpc>
              <a:spcBef>
                <a:spcPts val="0"/>
              </a:spcBef>
              <a:spcAft>
                <a:spcPts val="0"/>
              </a:spcAft>
              <a:buClr>
                <a:srgbClr val="212121"/>
              </a:buClr>
              <a:buSzPts val="1400"/>
              <a:buFont typeface="Open Sans"/>
              <a:buAutoNum type="arabicPeriod"/>
            </a:pPr>
            <a:r>
              <a:rPr lang="en-US" dirty="0">
                <a:sym typeface="Open Sans"/>
              </a:rPr>
              <a:t>Set Unit System as None</a:t>
            </a:r>
            <a:endParaRPr dirty="0">
              <a:sym typeface="Open Sans"/>
            </a:endParaRPr>
          </a:p>
          <a:p>
            <a:pPr marL="457200" lvl="0" indent="-317500" algn="l" rtl="0">
              <a:lnSpc>
                <a:spcPct val="115000"/>
              </a:lnSpc>
              <a:spcBef>
                <a:spcPts val="0"/>
              </a:spcBef>
              <a:spcAft>
                <a:spcPts val="0"/>
              </a:spcAft>
              <a:buClr>
                <a:srgbClr val="212121"/>
              </a:buClr>
              <a:buSzPts val="1400"/>
              <a:buFont typeface="Open Sans"/>
              <a:buAutoNum type="arabicPeriod"/>
            </a:pPr>
            <a:r>
              <a:rPr lang="en-US" dirty="0">
                <a:sym typeface="Open Sans"/>
              </a:rPr>
              <a:t>Add Square in Geometry, and set the side length as 0.02. Then set (0,0) as the center of the square</a:t>
            </a:r>
            <a:endParaRPr dirty="0">
              <a:sym typeface="Open Sans"/>
            </a:endParaRPr>
          </a:p>
        </p:txBody>
      </p:sp>
      <p:sp>
        <p:nvSpPr>
          <p:cNvPr id="99" name="Google Shape;99;gb08305369f_0_58"/>
          <p:cNvSpPr txBox="1"/>
          <p:nvPr/>
        </p:nvSpPr>
        <p:spPr>
          <a:xfrm>
            <a:off x="597550" y="304625"/>
            <a:ext cx="8339400" cy="59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800" b="1" dirty="0">
                <a:solidFill>
                  <a:schemeClr val="dk1"/>
                </a:solidFill>
                <a:latin typeface="Open Sans"/>
                <a:ea typeface="Open Sans"/>
                <a:cs typeface="Open Sans"/>
                <a:sym typeface="Open Sans"/>
              </a:rPr>
              <a:t>Step 1: Create a New File</a:t>
            </a:r>
            <a:endParaRPr sz="2800" b="1" dirty="0">
              <a:latin typeface="Open Sans"/>
              <a:ea typeface="Open Sans"/>
              <a:cs typeface="Open Sans"/>
              <a:sym typeface="Open Sans"/>
            </a:endParaRPr>
          </a:p>
        </p:txBody>
      </p:sp>
    </p:spTree>
    <p:extLst>
      <p:ext uri="{BB962C8B-B14F-4D97-AF65-F5344CB8AC3E}">
        <p14:creationId xmlns:p14="http://schemas.microsoft.com/office/powerpoint/2010/main" val="417821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b08305369f_0_65"/>
          <p:cNvSpPr txBox="1"/>
          <p:nvPr/>
        </p:nvSpPr>
        <p:spPr>
          <a:xfrm>
            <a:off x="597547" y="1006545"/>
            <a:ext cx="8259000" cy="31305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600"/>
              </a:spcBef>
              <a:spcAft>
                <a:spcPts val="0"/>
              </a:spcAft>
              <a:buNone/>
            </a:pPr>
            <a:r>
              <a:rPr lang="en-US" dirty="0">
                <a:sym typeface="Open Sans"/>
              </a:rPr>
              <a:t>In General Form PDE solver:</a:t>
            </a:r>
            <a:endParaRPr dirty="0">
              <a:sym typeface="Open Sans"/>
            </a:endParaRPr>
          </a:p>
          <a:p>
            <a:pPr marL="457200" lvl="0" indent="-317500" algn="l" rtl="0">
              <a:lnSpc>
                <a:spcPct val="150000"/>
              </a:lnSpc>
              <a:spcBef>
                <a:spcPts val="1200"/>
              </a:spcBef>
              <a:spcAft>
                <a:spcPts val="0"/>
              </a:spcAft>
              <a:buClr>
                <a:srgbClr val="212121"/>
              </a:buClr>
              <a:buSzPts val="1400"/>
              <a:buFont typeface="Open Sans"/>
              <a:buChar char="●"/>
            </a:pPr>
            <a:r>
              <a:rPr lang="en-US" dirty="0">
                <a:sym typeface="Open Sans"/>
              </a:rPr>
              <a:t>Set the value of Conservative Flux </a:t>
            </a:r>
            <a:r>
              <a:rPr lang="en-US" altLang="zh-CN" dirty="0">
                <a:solidFill>
                  <a:srgbClr val="212121"/>
                </a:solidFill>
                <a:highlight>
                  <a:srgbClr val="FFFFFF"/>
                </a:highlight>
                <a:latin typeface="Open Sans"/>
                <a:ea typeface="Open Sans"/>
                <a:cs typeface="Open Sans"/>
                <a:sym typeface="Open Sans"/>
              </a:rPr>
              <a:t>τ</a:t>
            </a:r>
            <a:r>
              <a:rPr lang="en-US" dirty="0">
                <a:sym typeface="Open Sans"/>
              </a:rPr>
              <a:t> : (a * </a:t>
            </a:r>
            <a:r>
              <a:rPr lang="en-US" dirty="0" err="1">
                <a:sym typeface="Open Sans"/>
              </a:rPr>
              <a:t>ux</a:t>
            </a:r>
            <a:r>
              <a:rPr lang="en-US" dirty="0">
                <a:sym typeface="Open Sans"/>
              </a:rPr>
              <a:t>, 0), (b * </a:t>
            </a:r>
            <a:r>
              <a:rPr lang="en-US" dirty="0" err="1">
                <a:sym typeface="Open Sans"/>
              </a:rPr>
              <a:t>vx</a:t>
            </a:r>
            <a:r>
              <a:rPr lang="en-US" dirty="0">
                <a:sym typeface="Open Sans"/>
              </a:rPr>
              <a:t>, 0)</a:t>
            </a:r>
            <a:endParaRPr dirty="0">
              <a:sym typeface="Open Sans"/>
            </a:endParaRPr>
          </a:p>
          <a:p>
            <a:pPr marL="457200" lvl="0" indent="-317500" algn="l" rtl="0">
              <a:lnSpc>
                <a:spcPct val="150000"/>
              </a:lnSpc>
              <a:spcBef>
                <a:spcPts val="0"/>
              </a:spcBef>
              <a:spcAft>
                <a:spcPts val="0"/>
              </a:spcAft>
              <a:buClr>
                <a:srgbClr val="212121"/>
              </a:buClr>
              <a:buSzPts val="1400"/>
              <a:buFont typeface="Open Sans"/>
              <a:buChar char="●"/>
            </a:pPr>
            <a:r>
              <a:rPr lang="en-US" dirty="0">
                <a:sym typeface="Open Sans"/>
              </a:rPr>
              <a:t>Set the value of Source Term f : u-u*3-v+k, u-v</a:t>
            </a:r>
            <a:endParaRPr dirty="0">
              <a:sym typeface="Open Sans"/>
            </a:endParaRPr>
          </a:p>
          <a:p>
            <a:pPr marL="457200" lvl="0" indent="-317500" algn="l" rtl="0">
              <a:lnSpc>
                <a:spcPct val="150000"/>
              </a:lnSpc>
              <a:spcBef>
                <a:spcPts val="0"/>
              </a:spcBef>
              <a:spcAft>
                <a:spcPts val="0"/>
              </a:spcAft>
              <a:buClr>
                <a:srgbClr val="212121"/>
              </a:buClr>
              <a:buSzPts val="1400"/>
              <a:buFont typeface="Open Sans"/>
              <a:buChar char="●"/>
            </a:pPr>
            <a:r>
              <a:rPr lang="en-US" dirty="0">
                <a:sym typeface="Open Sans"/>
              </a:rPr>
              <a:t>Set the value of Damping or Mass Coefficient da : (1, 0), (0, tau)</a:t>
            </a:r>
            <a:endParaRPr dirty="0">
              <a:sym typeface="Open Sans"/>
            </a:endParaRPr>
          </a:p>
          <a:p>
            <a:pPr marL="457200" lvl="0" indent="-317500" algn="l" rtl="0">
              <a:lnSpc>
                <a:spcPct val="150000"/>
              </a:lnSpc>
              <a:spcBef>
                <a:spcPts val="0"/>
              </a:spcBef>
              <a:spcAft>
                <a:spcPts val="0"/>
              </a:spcAft>
              <a:buClr>
                <a:srgbClr val="212121"/>
              </a:buClr>
              <a:buSzPts val="1400"/>
              <a:buFont typeface="Open Sans"/>
              <a:buChar char="●"/>
            </a:pPr>
            <a:r>
              <a:rPr lang="en-US" dirty="0">
                <a:sym typeface="Open Sans"/>
              </a:rPr>
              <a:t>Set the value of Mass Coefficient </a:t>
            </a:r>
            <a:r>
              <a:rPr lang="en-US" dirty="0" err="1">
                <a:sym typeface="Open Sans"/>
              </a:rPr>
              <a:t>ea</a:t>
            </a:r>
            <a:r>
              <a:rPr lang="en-US" dirty="0">
                <a:sym typeface="Open Sans"/>
              </a:rPr>
              <a:t> : (0, 0), (0, 0)</a:t>
            </a:r>
            <a:endParaRPr dirty="0">
              <a:sym typeface="Open Sans"/>
            </a:endParaRPr>
          </a:p>
          <a:p>
            <a:pPr marL="457200" lvl="0" indent="-317500" algn="l" rtl="0">
              <a:lnSpc>
                <a:spcPct val="150000"/>
              </a:lnSpc>
              <a:spcBef>
                <a:spcPts val="0"/>
              </a:spcBef>
              <a:spcAft>
                <a:spcPts val="0"/>
              </a:spcAft>
              <a:buClr>
                <a:srgbClr val="212121"/>
              </a:buClr>
              <a:buSzPts val="1400"/>
              <a:buFont typeface="Open Sans"/>
              <a:buChar char="●"/>
            </a:pPr>
            <a:r>
              <a:rPr lang="en-US" dirty="0">
                <a:sym typeface="Open Sans"/>
              </a:rPr>
              <a:t>Set initial values: u = 0, ∂u/∂x = 0, v = 0, ∂u/∂x = 0</a:t>
            </a:r>
            <a:endParaRPr dirty="0">
              <a:sym typeface="Open Sans"/>
            </a:endParaRPr>
          </a:p>
          <a:p>
            <a:pPr marL="457200" lvl="0" indent="-317500" algn="l" rtl="0">
              <a:lnSpc>
                <a:spcPct val="150000"/>
              </a:lnSpc>
              <a:spcBef>
                <a:spcPts val="0"/>
              </a:spcBef>
              <a:spcAft>
                <a:spcPts val="0"/>
              </a:spcAft>
              <a:buClr>
                <a:srgbClr val="212121"/>
              </a:buClr>
              <a:buSzPts val="1400"/>
              <a:buFont typeface="Open Sans"/>
              <a:buChar char="●"/>
            </a:pPr>
            <a:r>
              <a:rPr lang="en-US" dirty="0">
                <a:sym typeface="Open Sans"/>
              </a:rPr>
              <a:t>Add Dirichlet Boundary Condition, and select all boundaries</a:t>
            </a:r>
            <a:endParaRPr dirty="0">
              <a:sym typeface="Open Sans"/>
            </a:endParaRPr>
          </a:p>
        </p:txBody>
      </p:sp>
      <p:sp>
        <p:nvSpPr>
          <p:cNvPr id="105" name="Google Shape;105;gb08305369f_0_65"/>
          <p:cNvSpPr txBox="1"/>
          <p:nvPr/>
        </p:nvSpPr>
        <p:spPr>
          <a:xfrm>
            <a:off x="597550" y="304625"/>
            <a:ext cx="8339400" cy="59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800" b="1" dirty="0">
                <a:solidFill>
                  <a:schemeClr val="dk1"/>
                </a:solidFill>
                <a:latin typeface="Open Sans"/>
                <a:ea typeface="Open Sans"/>
                <a:cs typeface="Open Sans"/>
                <a:sym typeface="Open Sans"/>
              </a:rPr>
              <a:t>Step 2: Settings in General Form PDE Solver</a:t>
            </a:r>
            <a:endParaRPr sz="2800" b="1" dirty="0">
              <a:latin typeface="Open Sans"/>
              <a:ea typeface="Open Sans"/>
              <a:cs typeface="Open Sans"/>
              <a:sym typeface="Open Sans"/>
            </a:endParaRPr>
          </a:p>
        </p:txBody>
      </p:sp>
      <p:pic>
        <p:nvPicPr>
          <p:cNvPr id="106" name="Google Shape;106;gb08305369f_0_65"/>
          <p:cNvPicPr preferRelativeResize="0"/>
          <p:nvPr/>
        </p:nvPicPr>
        <p:blipFill>
          <a:blip r:embed="rId3">
            <a:alphaModFix/>
          </a:blip>
          <a:stretch>
            <a:fillRect/>
          </a:stretch>
        </p:blipFill>
        <p:spPr>
          <a:xfrm>
            <a:off x="6481374" y="1398049"/>
            <a:ext cx="2375175" cy="2347500"/>
          </a:xfrm>
          <a:prstGeom prst="rect">
            <a:avLst/>
          </a:prstGeom>
          <a:noFill/>
          <a:ln>
            <a:noFill/>
          </a:ln>
        </p:spPr>
      </p:pic>
    </p:spTree>
    <p:extLst>
      <p:ext uri="{BB962C8B-B14F-4D97-AF65-F5344CB8AC3E}">
        <p14:creationId xmlns:p14="http://schemas.microsoft.com/office/powerpoint/2010/main" val="1402979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b08305369f_0_72"/>
          <p:cNvSpPr txBox="1"/>
          <p:nvPr/>
        </p:nvSpPr>
        <p:spPr>
          <a:xfrm>
            <a:off x="597547" y="1063162"/>
            <a:ext cx="3974453" cy="3130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600"/>
              </a:spcBef>
              <a:spcAft>
                <a:spcPts val="1200"/>
              </a:spcAft>
              <a:buNone/>
            </a:pPr>
            <a:r>
              <a:rPr lang="en-US" dirty="0">
                <a:sym typeface="Open Sans"/>
              </a:rPr>
              <a:t>In Time Dependent setting page, input ‘range</a:t>
            </a:r>
            <a:r>
              <a:rPr lang="zh-CN" altLang="en-US" dirty="0">
                <a:sym typeface="Open Sans"/>
              </a:rPr>
              <a:t> </a:t>
            </a:r>
            <a:r>
              <a:rPr lang="en-US" dirty="0">
                <a:sym typeface="Open Sans"/>
              </a:rPr>
              <a:t>(0, 0.001, 9)' as Output times. </a:t>
            </a:r>
          </a:p>
          <a:p>
            <a:pPr marL="0" lvl="0" indent="0" algn="l" rtl="0">
              <a:lnSpc>
                <a:spcPct val="115000"/>
              </a:lnSpc>
              <a:spcBef>
                <a:spcPts val="600"/>
              </a:spcBef>
              <a:spcAft>
                <a:spcPts val="1200"/>
              </a:spcAft>
              <a:buNone/>
            </a:pPr>
            <a:r>
              <a:rPr lang="en-US" dirty="0">
                <a:sym typeface="Open Sans"/>
              </a:rPr>
              <a:t>That means COMSOL will compute from 0s to 9s, and the step of time is 0.001.</a:t>
            </a:r>
            <a:endParaRPr dirty="0">
              <a:sym typeface="Open Sans"/>
            </a:endParaRPr>
          </a:p>
        </p:txBody>
      </p:sp>
      <p:sp>
        <p:nvSpPr>
          <p:cNvPr id="112" name="Google Shape;112;gb08305369f_0_72"/>
          <p:cNvSpPr txBox="1"/>
          <p:nvPr/>
        </p:nvSpPr>
        <p:spPr>
          <a:xfrm>
            <a:off x="597550" y="304625"/>
            <a:ext cx="8339400" cy="59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800" b="1">
                <a:solidFill>
                  <a:schemeClr val="dk1"/>
                </a:solidFill>
                <a:latin typeface="Open Sans"/>
                <a:ea typeface="Open Sans"/>
                <a:cs typeface="Open Sans"/>
                <a:sym typeface="Open Sans"/>
              </a:rPr>
              <a:t>Step 3: Time Settings</a:t>
            </a:r>
            <a:endParaRPr sz="2800" b="1">
              <a:solidFill>
                <a:schemeClr val="dk1"/>
              </a:solidFill>
              <a:latin typeface="Open Sans"/>
              <a:ea typeface="Open Sans"/>
              <a:cs typeface="Open Sans"/>
              <a:sym typeface="Open Sans"/>
            </a:endParaRPr>
          </a:p>
        </p:txBody>
      </p:sp>
      <p:pic>
        <p:nvPicPr>
          <p:cNvPr id="113" name="Google Shape;113;gb08305369f_0_72"/>
          <p:cNvPicPr preferRelativeResize="0"/>
          <p:nvPr/>
        </p:nvPicPr>
        <p:blipFill>
          <a:blip r:embed="rId3">
            <a:alphaModFix/>
          </a:blip>
          <a:stretch>
            <a:fillRect/>
          </a:stretch>
        </p:blipFill>
        <p:spPr>
          <a:xfrm>
            <a:off x="4572000" y="1063162"/>
            <a:ext cx="3640950" cy="3017175"/>
          </a:xfrm>
          <a:prstGeom prst="rect">
            <a:avLst/>
          </a:prstGeom>
          <a:noFill/>
          <a:ln>
            <a:noFill/>
          </a:ln>
        </p:spPr>
      </p:pic>
    </p:spTree>
    <p:extLst>
      <p:ext uri="{BB962C8B-B14F-4D97-AF65-F5344CB8AC3E}">
        <p14:creationId xmlns:p14="http://schemas.microsoft.com/office/powerpoint/2010/main" val="332646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b08305369f_0_0"/>
          <p:cNvSpPr txBox="1"/>
          <p:nvPr/>
        </p:nvSpPr>
        <p:spPr>
          <a:xfrm>
            <a:off x="442472" y="1006545"/>
            <a:ext cx="8259000" cy="3130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dirty="0"/>
              <a:t>From 0.000s to 2.580s</a:t>
            </a:r>
            <a:endParaRPr dirty="0"/>
          </a:p>
        </p:txBody>
      </p:sp>
      <p:pic>
        <p:nvPicPr>
          <p:cNvPr id="119" name="Google Shape;119;gb08305369f_0_0"/>
          <p:cNvPicPr preferRelativeResize="0"/>
          <p:nvPr/>
        </p:nvPicPr>
        <p:blipFill>
          <a:blip r:embed="rId3">
            <a:alphaModFix/>
          </a:blip>
          <a:stretch>
            <a:fillRect/>
          </a:stretch>
        </p:blipFill>
        <p:spPr>
          <a:xfrm>
            <a:off x="0" y="1428750"/>
            <a:ext cx="9144000" cy="2286000"/>
          </a:xfrm>
          <a:prstGeom prst="rect">
            <a:avLst/>
          </a:prstGeom>
          <a:noFill/>
          <a:ln>
            <a:noFill/>
          </a:ln>
        </p:spPr>
      </p:pic>
      <p:sp>
        <p:nvSpPr>
          <p:cNvPr id="5" name="Google Shape;86;gb08305369f_0_81">
            <a:extLst>
              <a:ext uri="{FF2B5EF4-FFF2-40B4-BE49-F238E27FC236}">
                <a16:creationId xmlns:a16="http://schemas.microsoft.com/office/drawing/2014/main" id="{71EAEDBE-D058-41EA-9DFD-641BD6E4B942}"/>
              </a:ext>
            </a:extLst>
          </p:cNvPr>
          <p:cNvSpPr txBox="1"/>
          <p:nvPr/>
        </p:nvSpPr>
        <p:spPr>
          <a:xfrm>
            <a:off x="597550" y="304625"/>
            <a:ext cx="83394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latin typeface="Open Sans"/>
                <a:ea typeface="Open Sans"/>
                <a:cs typeface="Open Sans"/>
                <a:sym typeface="Open Sans"/>
              </a:rPr>
              <a:t>Alan Turing </a:t>
            </a:r>
            <a:r>
              <a:rPr lang="en-US" altLang="zh-CN" sz="2800" b="1" dirty="0">
                <a:latin typeface="Open Sans"/>
                <a:ea typeface="Open Sans"/>
                <a:cs typeface="Open Sans"/>
                <a:sym typeface="Open Sans"/>
              </a:rPr>
              <a:t>A</a:t>
            </a:r>
            <a:r>
              <a:rPr lang="en-US" sz="2800" b="1" dirty="0">
                <a:latin typeface="Open Sans"/>
                <a:ea typeface="Open Sans"/>
                <a:cs typeface="Open Sans"/>
                <a:sym typeface="Open Sans"/>
              </a:rPr>
              <a:t>nimal </a:t>
            </a:r>
            <a:r>
              <a:rPr lang="en-US" altLang="zh-CN" sz="2800" b="1" dirty="0">
                <a:latin typeface="Open Sans"/>
                <a:ea typeface="Open Sans"/>
                <a:cs typeface="Open Sans"/>
                <a:sym typeface="Open Sans"/>
              </a:rPr>
              <a:t>C</a:t>
            </a:r>
            <a:r>
              <a:rPr lang="en-US" sz="2800" b="1" dirty="0">
                <a:latin typeface="Open Sans"/>
                <a:ea typeface="Open Sans"/>
                <a:cs typeface="Open Sans"/>
                <a:sym typeface="Open Sans"/>
              </a:rPr>
              <a:t>oat </a:t>
            </a:r>
            <a:r>
              <a:rPr lang="en-US" altLang="zh-CN" sz="2800" b="1" dirty="0">
                <a:latin typeface="Open Sans"/>
                <a:ea typeface="Open Sans"/>
                <a:cs typeface="Open Sans"/>
                <a:sym typeface="Open Sans"/>
              </a:rPr>
              <a:t>P</a:t>
            </a:r>
            <a:r>
              <a:rPr lang="en-US" sz="2800" b="1" dirty="0">
                <a:latin typeface="Open Sans"/>
                <a:ea typeface="Open Sans"/>
                <a:cs typeface="Open Sans"/>
                <a:sym typeface="Open Sans"/>
              </a:rPr>
              <a:t>attern </a:t>
            </a:r>
            <a:r>
              <a:rPr lang="en-US" altLang="zh-CN" sz="2800" b="1" dirty="0">
                <a:latin typeface="Open Sans"/>
                <a:ea typeface="Open Sans"/>
                <a:cs typeface="Open Sans"/>
                <a:sym typeface="Open Sans"/>
              </a:rPr>
              <a:t>F</a:t>
            </a:r>
            <a:r>
              <a:rPr lang="en-US" sz="2800" b="1" dirty="0">
                <a:latin typeface="Open Sans"/>
                <a:ea typeface="Open Sans"/>
                <a:cs typeface="Open Sans"/>
                <a:sym typeface="Open Sans"/>
              </a:rPr>
              <a:t>ormation</a:t>
            </a:r>
            <a:endParaRPr sz="2800" b="1" dirty="0">
              <a:latin typeface="Open Sans"/>
              <a:ea typeface="Open Sans"/>
              <a:cs typeface="Open Sans"/>
              <a:sym typeface="Open Sans"/>
            </a:endParaRPr>
          </a:p>
        </p:txBody>
      </p:sp>
    </p:spTree>
    <p:extLst>
      <p:ext uri="{BB962C8B-B14F-4D97-AF65-F5344CB8AC3E}">
        <p14:creationId xmlns:p14="http://schemas.microsoft.com/office/powerpoint/2010/main" val="395085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b08305369f_0_9"/>
          <p:cNvSpPr txBox="1"/>
          <p:nvPr/>
        </p:nvSpPr>
        <p:spPr>
          <a:xfrm>
            <a:off x="442472" y="1006545"/>
            <a:ext cx="8259000" cy="3130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dirty="0"/>
              <a:t>From 3.000s to 4.000s</a:t>
            </a:r>
            <a:endParaRPr dirty="0"/>
          </a:p>
        </p:txBody>
      </p:sp>
      <p:pic>
        <p:nvPicPr>
          <p:cNvPr id="126" name="Google Shape;126;gb08305369f_0_9"/>
          <p:cNvPicPr preferRelativeResize="0"/>
          <p:nvPr/>
        </p:nvPicPr>
        <p:blipFill>
          <a:blip r:embed="rId3">
            <a:alphaModFix/>
          </a:blip>
          <a:stretch>
            <a:fillRect/>
          </a:stretch>
        </p:blipFill>
        <p:spPr>
          <a:xfrm>
            <a:off x="0" y="1428750"/>
            <a:ext cx="9144000" cy="2286000"/>
          </a:xfrm>
          <a:prstGeom prst="rect">
            <a:avLst/>
          </a:prstGeom>
          <a:noFill/>
          <a:ln>
            <a:noFill/>
          </a:ln>
        </p:spPr>
      </p:pic>
      <p:sp>
        <p:nvSpPr>
          <p:cNvPr id="5" name="Google Shape;86;gb08305369f_0_81">
            <a:extLst>
              <a:ext uri="{FF2B5EF4-FFF2-40B4-BE49-F238E27FC236}">
                <a16:creationId xmlns:a16="http://schemas.microsoft.com/office/drawing/2014/main" id="{6B2EB420-AD77-45CA-A079-9DA76176CCE9}"/>
              </a:ext>
            </a:extLst>
          </p:cNvPr>
          <p:cNvSpPr txBox="1"/>
          <p:nvPr/>
        </p:nvSpPr>
        <p:spPr>
          <a:xfrm>
            <a:off x="597550" y="304625"/>
            <a:ext cx="83394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latin typeface="Open Sans"/>
                <a:ea typeface="Open Sans"/>
                <a:cs typeface="Open Sans"/>
                <a:sym typeface="Open Sans"/>
              </a:rPr>
              <a:t>Alan Turing </a:t>
            </a:r>
            <a:r>
              <a:rPr lang="en-US" altLang="zh-CN" sz="2800" b="1" dirty="0">
                <a:latin typeface="Open Sans"/>
                <a:ea typeface="Open Sans"/>
                <a:cs typeface="Open Sans"/>
                <a:sym typeface="Open Sans"/>
              </a:rPr>
              <a:t>A</a:t>
            </a:r>
            <a:r>
              <a:rPr lang="en-US" sz="2800" b="1" dirty="0">
                <a:latin typeface="Open Sans"/>
                <a:ea typeface="Open Sans"/>
                <a:cs typeface="Open Sans"/>
                <a:sym typeface="Open Sans"/>
              </a:rPr>
              <a:t>nimal </a:t>
            </a:r>
            <a:r>
              <a:rPr lang="en-US" altLang="zh-CN" sz="2800" b="1" dirty="0">
                <a:latin typeface="Open Sans"/>
                <a:ea typeface="Open Sans"/>
                <a:cs typeface="Open Sans"/>
                <a:sym typeface="Open Sans"/>
              </a:rPr>
              <a:t>C</a:t>
            </a:r>
            <a:r>
              <a:rPr lang="en-US" sz="2800" b="1" dirty="0">
                <a:latin typeface="Open Sans"/>
                <a:ea typeface="Open Sans"/>
                <a:cs typeface="Open Sans"/>
                <a:sym typeface="Open Sans"/>
              </a:rPr>
              <a:t>oat </a:t>
            </a:r>
            <a:r>
              <a:rPr lang="en-US" altLang="zh-CN" sz="2800" b="1" dirty="0">
                <a:latin typeface="Open Sans"/>
                <a:ea typeface="Open Sans"/>
                <a:cs typeface="Open Sans"/>
                <a:sym typeface="Open Sans"/>
              </a:rPr>
              <a:t>P</a:t>
            </a:r>
            <a:r>
              <a:rPr lang="en-US" sz="2800" b="1" dirty="0">
                <a:latin typeface="Open Sans"/>
                <a:ea typeface="Open Sans"/>
                <a:cs typeface="Open Sans"/>
                <a:sym typeface="Open Sans"/>
              </a:rPr>
              <a:t>attern </a:t>
            </a:r>
            <a:r>
              <a:rPr lang="en-US" altLang="zh-CN" sz="2800" b="1" dirty="0">
                <a:latin typeface="Open Sans"/>
                <a:ea typeface="Open Sans"/>
                <a:cs typeface="Open Sans"/>
                <a:sym typeface="Open Sans"/>
              </a:rPr>
              <a:t>F</a:t>
            </a:r>
            <a:r>
              <a:rPr lang="en-US" sz="2800" b="1" dirty="0">
                <a:latin typeface="Open Sans"/>
                <a:ea typeface="Open Sans"/>
                <a:cs typeface="Open Sans"/>
                <a:sym typeface="Open Sans"/>
              </a:rPr>
              <a:t>ormation</a:t>
            </a:r>
            <a:endParaRPr sz="2800" b="1" dirty="0">
              <a:latin typeface="Open Sans"/>
              <a:ea typeface="Open Sans"/>
              <a:cs typeface="Open Sans"/>
              <a:sym typeface="Open Sans"/>
            </a:endParaRPr>
          </a:p>
        </p:txBody>
      </p:sp>
    </p:spTree>
    <p:extLst>
      <p:ext uri="{BB962C8B-B14F-4D97-AF65-F5344CB8AC3E}">
        <p14:creationId xmlns:p14="http://schemas.microsoft.com/office/powerpoint/2010/main" val="2457711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b08305369f_0_23"/>
          <p:cNvSpPr txBox="1"/>
          <p:nvPr/>
        </p:nvSpPr>
        <p:spPr>
          <a:xfrm>
            <a:off x="442472" y="1006545"/>
            <a:ext cx="8259000" cy="3130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t>From 4.140s to 5.388s</a:t>
            </a:r>
            <a:endParaRPr/>
          </a:p>
        </p:txBody>
      </p:sp>
      <p:pic>
        <p:nvPicPr>
          <p:cNvPr id="133" name="Google Shape;133;gb08305369f_0_23"/>
          <p:cNvPicPr preferRelativeResize="0"/>
          <p:nvPr/>
        </p:nvPicPr>
        <p:blipFill rotWithShape="1">
          <a:blip r:embed="rId3">
            <a:alphaModFix/>
          </a:blip>
          <a:srcRect/>
          <a:stretch/>
        </p:blipFill>
        <p:spPr>
          <a:xfrm>
            <a:off x="0" y="1428750"/>
            <a:ext cx="9144000" cy="2286000"/>
          </a:xfrm>
          <a:prstGeom prst="rect">
            <a:avLst/>
          </a:prstGeom>
          <a:noFill/>
          <a:ln>
            <a:noFill/>
          </a:ln>
        </p:spPr>
      </p:pic>
      <p:sp>
        <p:nvSpPr>
          <p:cNvPr id="5" name="Google Shape;86;gb08305369f_0_81">
            <a:extLst>
              <a:ext uri="{FF2B5EF4-FFF2-40B4-BE49-F238E27FC236}">
                <a16:creationId xmlns:a16="http://schemas.microsoft.com/office/drawing/2014/main" id="{D9DE1EB5-294C-4FAC-9537-255D293E8940}"/>
              </a:ext>
            </a:extLst>
          </p:cNvPr>
          <p:cNvSpPr txBox="1"/>
          <p:nvPr/>
        </p:nvSpPr>
        <p:spPr>
          <a:xfrm>
            <a:off x="597550" y="304625"/>
            <a:ext cx="83394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latin typeface="Open Sans"/>
                <a:ea typeface="Open Sans"/>
                <a:cs typeface="Open Sans"/>
                <a:sym typeface="Open Sans"/>
              </a:rPr>
              <a:t>Alan Turing </a:t>
            </a:r>
            <a:r>
              <a:rPr lang="en-US" altLang="zh-CN" sz="2800" b="1" dirty="0">
                <a:latin typeface="Open Sans"/>
                <a:ea typeface="Open Sans"/>
                <a:cs typeface="Open Sans"/>
                <a:sym typeface="Open Sans"/>
              </a:rPr>
              <a:t>A</a:t>
            </a:r>
            <a:r>
              <a:rPr lang="en-US" sz="2800" b="1" dirty="0">
                <a:latin typeface="Open Sans"/>
                <a:ea typeface="Open Sans"/>
                <a:cs typeface="Open Sans"/>
                <a:sym typeface="Open Sans"/>
              </a:rPr>
              <a:t>nimal </a:t>
            </a:r>
            <a:r>
              <a:rPr lang="en-US" altLang="zh-CN" sz="2800" b="1" dirty="0">
                <a:latin typeface="Open Sans"/>
                <a:ea typeface="Open Sans"/>
                <a:cs typeface="Open Sans"/>
                <a:sym typeface="Open Sans"/>
              </a:rPr>
              <a:t>C</a:t>
            </a:r>
            <a:r>
              <a:rPr lang="en-US" sz="2800" b="1" dirty="0">
                <a:latin typeface="Open Sans"/>
                <a:ea typeface="Open Sans"/>
                <a:cs typeface="Open Sans"/>
                <a:sym typeface="Open Sans"/>
              </a:rPr>
              <a:t>oat </a:t>
            </a:r>
            <a:r>
              <a:rPr lang="en-US" altLang="zh-CN" sz="2800" b="1" dirty="0">
                <a:latin typeface="Open Sans"/>
                <a:ea typeface="Open Sans"/>
                <a:cs typeface="Open Sans"/>
                <a:sym typeface="Open Sans"/>
              </a:rPr>
              <a:t>P</a:t>
            </a:r>
            <a:r>
              <a:rPr lang="en-US" sz="2800" b="1" dirty="0">
                <a:latin typeface="Open Sans"/>
                <a:ea typeface="Open Sans"/>
                <a:cs typeface="Open Sans"/>
                <a:sym typeface="Open Sans"/>
              </a:rPr>
              <a:t>attern </a:t>
            </a:r>
            <a:r>
              <a:rPr lang="en-US" altLang="zh-CN" sz="2800" b="1" dirty="0">
                <a:latin typeface="Open Sans"/>
                <a:ea typeface="Open Sans"/>
                <a:cs typeface="Open Sans"/>
                <a:sym typeface="Open Sans"/>
              </a:rPr>
              <a:t>F</a:t>
            </a:r>
            <a:r>
              <a:rPr lang="en-US" sz="2800" b="1" dirty="0">
                <a:latin typeface="Open Sans"/>
                <a:ea typeface="Open Sans"/>
                <a:cs typeface="Open Sans"/>
                <a:sym typeface="Open Sans"/>
              </a:rPr>
              <a:t>ormation</a:t>
            </a:r>
            <a:endParaRPr sz="2800" b="1" dirty="0">
              <a:latin typeface="Open Sans"/>
              <a:ea typeface="Open Sans"/>
              <a:cs typeface="Open Sans"/>
              <a:sym typeface="Open Sans"/>
            </a:endParaRPr>
          </a:p>
        </p:txBody>
      </p:sp>
    </p:spTree>
    <p:extLst>
      <p:ext uri="{BB962C8B-B14F-4D97-AF65-F5344CB8AC3E}">
        <p14:creationId xmlns:p14="http://schemas.microsoft.com/office/powerpoint/2010/main" val="4124784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b08305369f_0_35"/>
          <p:cNvSpPr txBox="1"/>
          <p:nvPr/>
        </p:nvSpPr>
        <p:spPr>
          <a:xfrm>
            <a:off x="442472" y="1006545"/>
            <a:ext cx="8259000" cy="3130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t>From 6.000s to 7.000s</a:t>
            </a:r>
            <a:endParaRPr/>
          </a:p>
        </p:txBody>
      </p:sp>
      <p:pic>
        <p:nvPicPr>
          <p:cNvPr id="140" name="Google Shape;140;gb08305369f_0_35"/>
          <p:cNvPicPr preferRelativeResize="0"/>
          <p:nvPr/>
        </p:nvPicPr>
        <p:blipFill rotWithShape="1">
          <a:blip r:embed="rId3">
            <a:alphaModFix/>
          </a:blip>
          <a:srcRect/>
          <a:stretch/>
        </p:blipFill>
        <p:spPr>
          <a:xfrm>
            <a:off x="0" y="1428750"/>
            <a:ext cx="9144000" cy="2286000"/>
          </a:xfrm>
          <a:prstGeom prst="rect">
            <a:avLst/>
          </a:prstGeom>
          <a:noFill/>
          <a:ln>
            <a:noFill/>
          </a:ln>
        </p:spPr>
      </p:pic>
      <p:sp>
        <p:nvSpPr>
          <p:cNvPr id="5" name="Google Shape;86;gb08305369f_0_81">
            <a:extLst>
              <a:ext uri="{FF2B5EF4-FFF2-40B4-BE49-F238E27FC236}">
                <a16:creationId xmlns:a16="http://schemas.microsoft.com/office/drawing/2014/main" id="{B8328F84-7155-427F-A21A-9EF8EC261DFC}"/>
              </a:ext>
            </a:extLst>
          </p:cNvPr>
          <p:cNvSpPr txBox="1"/>
          <p:nvPr/>
        </p:nvSpPr>
        <p:spPr>
          <a:xfrm>
            <a:off x="597550" y="304625"/>
            <a:ext cx="83394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latin typeface="Open Sans"/>
                <a:ea typeface="Open Sans"/>
                <a:cs typeface="Open Sans"/>
                <a:sym typeface="Open Sans"/>
              </a:rPr>
              <a:t>Alan Turing </a:t>
            </a:r>
            <a:r>
              <a:rPr lang="en-US" altLang="zh-CN" sz="2800" b="1" dirty="0">
                <a:latin typeface="Open Sans"/>
                <a:ea typeface="Open Sans"/>
                <a:cs typeface="Open Sans"/>
                <a:sym typeface="Open Sans"/>
              </a:rPr>
              <a:t>A</a:t>
            </a:r>
            <a:r>
              <a:rPr lang="en-US" sz="2800" b="1" dirty="0">
                <a:latin typeface="Open Sans"/>
                <a:ea typeface="Open Sans"/>
                <a:cs typeface="Open Sans"/>
                <a:sym typeface="Open Sans"/>
              </a:rPr>
              <a:t>nimal </a:t>
            </a:r>
            <a:r>
              <a:rPr lang="en-US" altLang="zh-CN" sz="2800" b="1" dirty="0">
                <a:latin typeface="Open Sans"/>
                <a:ea typeface="Open Sans"/>
                <a:cs typeface="Open Sans"/>
                <a:sym typeface="Open Sans"/>
              </a:rPr>
              <a:t>C</a:t>
            </a:r>
            <a:r>
              <a:rPr lang="en-US" sz="2800" b="1" dirty="0">
                <a:latin typeface="Open Sans"/>
                <a:ea typeface="Open Sans"/>
                <a:cs typeface="Open Sans"/>
                <a:sym typeface="Open Sans"/>
              </a:rPr>
              <a:t>oat </a:t>
            </a:r>
            <a:r>
              <a:rPr lang="en-US" altLang="zh-CN" sz="2800" b="1" dirty="0">
                <a:latin typeface="Open Sans"/>
                <a:ea typeface="Open Sans"/>
                <a:cs typeface="Open Sans"/>
                <a:sym typeface="Open Sans"/>
              </a:rPr>
              <a:t>P</a:t>
            </a:r>
            <a:r>
              <a:rPr lang="en-US" sz="2800" b="1" dirty="0">
                <a:latin typeface="Open Sans"/>
                <a:ea typeface="Open Sans"/>
                <a:cs typeface="Open Sans"/>
                <a:sym typeface="Open Sans"/>
              </a:rPr>
              <a:t>attern </a:t>
            </a:r>
            <a:r>
              <a:rPr lang="en-US" altLang="zh-CN" sz="2800" b="1" dirty="0">
                <a:latin typeface="Open Sans"/>
                <a:ea typeface="Open Sans"/>
                <a:cs typeface="Open Sans"/>
                <a:sym typeface="Open Sans"/>
              </a:rPr>
              <a:t>F</a:t>
            </a:r>
            <a:r>
              <a:rPr lang="en-US" sz="2800" b="1" dirty="0">
                <a:latin typeface="Open Sans"/>
                <a:ea typeface="Open Sans"/>
                <a:cs typeface="Open Sans"/>
                <a:sym typeface="Open Sans"/>
              </a:rPr>
              <a:t>ormation</a:t>
            </a:r>
            <a:endParaRPr sz="2800" b="1" dirty="0">
              <a:latin typeface="Open Sans"/>
              <a:ea typeface="Open Sans"/>
              <a:cs typeface="Open Sans"/>
              <a:sym typeface="Open Sans"/>
            </a:endParaRPr>
          </a:p>
        </p:txBody>
      </p:sp>
    </p:spTree>
    <p:extLst>
      <p:ext uri="{BB962C8B-B14F-4D97-AF65-F5344CB8AC3E}">
        <p14:creationId xmlns:p14="http://schemas.microsoft.com/office/powerpoint/2010/main" val="3078029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b08305369f_0_41"/>
          <p:cNvSpPr txBox="1"/>
          <p:nvPr/>
        </p:nvSpPr>
        <p:spPr>
          <a:xfrm>
            <a:off x="442472" y="1006545"/>
            <a:ext cx="8259000" cy="3130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t>From 7.342s to 9.000s</a:t>
            </a:r>
            <a:endParaRPr/>
          </a:p>
        </p:txBody>
      </p:sp>
      <p:pic>
        <p:nvPicPr>
          <p:cNvPr id="147" name="Google Shape;147;gb08305369f_0_41"/>
          <p:cNvPicPr preferRelativeResize="0"/>
          <p:nvPr/>
        </p:nvPicPr>
        <p:blipFill rotWithShape="1">
          <a:blip r:embed="rId3">
            <a:alphaModFix/>
          </a:blip>
          <a:srcRect/>
          <a:stretch/>
        </p:blipFill>
        <p:spPr>
          <a:xfrm>
            <a:off x="0" y="1428750"/>
            <a:ext cx="9144000" cy="2286000"/>
          </a:xfrm>
          <a:prstGeom prst="rect">
            <a:avLst/>
          </a:prstGeom>
          <a:noFill/>
          <a:ln>
            <a:noFill/>
          </a:ln>
        </p:spPr>
      </p:pic>
      <p:sp>
        <p:nvSpPr>
          <p:cNvPr id="5" name="Google Shape;86;gb08305369f_0_81">
            <a:extLst>
              <a:ext uri="{FF2B5EF4-FFF2-40B4-BE49-F238E27FC236}">
                <a16:creationId xmlns:a16="http://schemas.microsoft.com/office/drawing/2014/main" id="{6CCB913C-B2C1-4100-A9D3-C599668B33A2}"/>
              </a:ext>
            </a:extLst>
          </p:cNvPr>
          <p:cNvSpPr txBox="1"/>
          <p:nvPr/>
        </p:nvSpPr>
        <p:spPr>
          <a:xfrm>
            <a:off x="597550" y="304625"/>
            <a:ext cx="83394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latin typeface="Open Sans"/>
                <a:ea typeface="Open Sans"/>
                <a:cs typeface="Open Sans"/>
                <a:sym typeface="Open Sans"/>
              </a:rPr>
              <a:t>Alan Turing </a:t>
            </a:r>
            <a:r>
              <a:rPr lang="en-US" altLang="zh-CN" sz="2800" b="1" dirty="0">
                <a:latin typeface="Open Sans"/>
                <a:ea typeface="Open Sans"/>
                <a:cs typeface="Open Sans"/>
                <a:sym typeface="Open Sans"/>
              </a:rPr>
              <a:t>A</a:t>
            </a:r>
            <a:r>
              <a:rPr lang="en-US" sz="2800" b="1" dirty="0">
                <a:latin typeface="Open Sans"/>
                <a:ea typeface="Open Sans"/>
                <a:cs typeface="Open Sans"/>
                <a:sym typeface="Open Sans"/>
              </a:rPr>
              <a:t>nimal </a:t>
            </a:r>
            <a:r>
              <a:rPr lang="en-US" altLang="zh-CN" sz="2800" b="1" dirty="0">
                <a:latin typeface="Open Sans"/>
                <a:ea typeface="Open Sans"/>
                <a:cs typeface="Open Sans"/>
                <a:sym typeface="Open Sans"/>
              </a:rPr>
              <a:t>C</a:t>
            </a:r>
            <a:r>
              <a:rPr lang="en-US" sz="2800" b="1" dirty="0">
                <a:latin typeface="Open Sans"/>
                <a:ea typeface="Open Sans"/>
                <a:cs typeface="Open Sans"/>
                <a:sym typeface="Open Sans"/>
              </a:rPr>
              <a:t>oat </a:t>
            </a:r>
            <a:r>
              <a:rPr lang="en-US" altLang="zh-CN" sz="2800" b="1" dirty="0">
                <a:latin typeface="Open Sans"/>
                <a:ea typeface="Open Sans"/>
                <a:cs typeface="Open Sans"/>
                <a:sym typeface="Open Sans"/>
              </a:rPr>
              <a:t>P</a:t>
            </a:r>
            <a:r>
              <a:rPr lang="en-US" sz="2800" b="1" dirty="0">
                <a:latin typeface="Open Sans"/>
                <a:ea typeface="Open Sans"/>
                <a:cs typeface="Open Sans"/>
                <a:sym typeface="Open Sans"/>
              </a:rPr>
              <a:t>attern </a:t>
            </a:r>
            <a:r>
              <a:rPr lang="en-US" altLang="zh-CN" sz="2800" b="1" dirty="0">
                <a:latin typeface="Open Sans"/>
                <a:ea typeface="Open Sans"/>
                <a:cs typeface="Open Sans"/>
                <a:sym typeface="Open Sans"/>
              </a:rPr>
              <a:t>F</a:t>
            </a:r>
            <a:r>
              <a:rPr lang="en-US" sz="2800" b="1" dirty="0">
                <a:latin typeface="Open Sans"/>
                <a:ea typeface="Open Sans"/>
                <a:cs typeface="Open Sans"/>
                <a:sym typeface="Open Sans"/>
              </a:rPr>
              <a:t>ormation</a:t>
            </a:r>
            <a:endParaRPr sz="2800" b="1" dirty="0">
              <a:latin typeface="Open Sans"/>
              <a:ea typeface="Open Sans"/>
              <a:cs typeface="Open Sans"/>
              <a:sym typeface="Open Sans"/>
            </a:endParaRPr>
          </a:p>
        </p:txBody>
      </p:sp>
    </p:spTree>
    <p:extLst>
      <p:ext uri="{BB962C8B-B14F-4D97-AF65-F5344CB8AC3E}">
        <p14:creationId xmlns:p14="http://schemas.microsoft.com/office/powerpoint/2010/main" val="249436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b08305369f_0_15"/>
          <p:cNvSpPr txBox="1"/>
          <p:nvPr/>
        </p:nvSpPr>
        <p:spPr>
          <a:xfrm>
            <a:off x="442472" y="1006545"/>
            <a:ext cx="8259000" cy="3130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a:p>
        </p:txBody>
      </p:sp>
      <p:pic>
        <p:nvPicPr>
          <p:cNvPr id="154" name="Google Shape;154;gb08305369f_0_15"/>
          <p:cNvPicPr preferRelativeResize="0"/>
          <p:nvPr/>
        </p:nvPicPr>
        <p:blipFill>
          <a:blip r:embed="rId3">
            <a:alphaModFix/>
          </a:blip>
          <a:stretch>
            <a:fillRect/>
          </a:stretch>
        </p:blipFill>
        <p:spPr>
          <a:xfrm>
            <a:off x="2484987" y="1006550"/>
            <a:ext cx="4174027" cy="3130500"/>
          </a:xfrm>
          <a:prstGeom prst="rect">
            <a:avLst/>
          </a:prstGeom>
          <a:noFill/>
          <a:ln>
            <a:noFill/>
          </a:ln>
        </p:spPr>
      </p:pic>
      <p:sp>
        <p:nvSpPr>
          <p:cNvPr id="5" name="Google Shape;86;gb08305369f_0_81">
            <a:extLst>
              <a:ext uri="{FF2B5EF4-FFF2-40B4-BE49-F238E27FC236}">
                <a16:creationId xmlns:a16="http://schemas.microsoft.com/office/drawing/2014/main" id="{0DA1B38B-B047-4961-B5D2-6785D9DE7123}"/>
              </a:ext>
            </a:extLst>
          </p:cNvPr>
          <p:cNvSpPr txBox="1"/>
          <p:nvPr/>
        </p:nvSpPr>
        <p:spPr>
          <a:xfrm>
            <a:off x="597550" y="304625"/>
            <a:ext cx="83394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latin typeface="Open Sans"/>
                <a:ea typeface="Open Sans"/>
                <a:cs typeface="Open Sans"/>
                <a:sym typeface="Open Sans"/>
              </a:rPr>
              <a:t>Alan Turing </a:t>
            </a:r>
            <a:r>
              <a:rPr lang="en-US" altLang="zh-CN" sz="2800" b="1" dirty="0">
                <a:latin typeface="Open Sans"/>
                <a:ea typeface="Open Sans"/>
                <a:cs typeface="Open Sans"/>
                <a:sym typeface="Open Sans"/>
              </a:rPr>
              <a:t>A</a:t>
            </a:r>
            <a:r>
              <a:rPr lang="en-US" sz="2800" b="1" dirty="0">
                <a:latin typeface="Open Sans"/>
                <a:ea typeface="Open Sans"/>
                <a:cs typeface="Open Sans"/>
                <a:sym typeface="Open Sans"/>
              </a:rPr>
              <a:t>nimal </a:t>
            </a:r>
            <a:r>
              <a:rPr lang="en-US" altLang="zh-CN" sz="2800" b="1" dirty="0">
                <a:latin typeface="Open Sans"/>
                <a:ea typeface="Open Sans"/>
                <a:cs typeface="Open Sans"/>
                <a:sym typeface="Open Sans"/>
              </a:rPr>
              <a:t>C</a:t>
            </a:r>
            <a:r>
              <a:rPr lang="en-US" sz="2800" b="1" dirty="0">
                <a:latin typeface="Open Sans"/>
                <a:ea typeface="Open Sans"/>
                <a:cs typeface="Open Sans"/>
                <a:sym typeface="Open Sans"/>
              </a:rPr>
              <a:t>oat </a:t>
            </a:r>
            <a:r>
              <a:rPr lang="en-US" altLang="zh-CN" sz="2800" b="1" dirty="0">
                <a:latin typeface="Open Sans"/>
                <a:ea typeface="Open Sans"/>
                <a:cs typeface="Open Sans"/>
                <a:sym typeface="Open Sans"/>
              </a:rPr>
              <a:t>P</a:t>
            </a:r>
            <a:r>
              <a:rPr lang="en-US" sz="2800" b="1" dirty="0">
                <a:latin typeface="Open Sans"/>
                <a:ea typeface="Open Sans"/>
                <a:cs typeface="Open Sans"/>
                <a:sym typeface="Open Sans"/>
              </a:rPr>
              <a:t>attern </a:t>
            </a:r>
            <a:r>
              <a:rPr lang="en-US" altLang="zh-CN" sz="2800" b="1" dirty="0">
                <a:latin typeface="Open Sans"/>
                <a:ea typeface="Open Sans"/>
                <a:cs typeface="Open Sans"/>
                <a:sym typeface="Open Sans"/>
              </a:rPr>
              <a:t>F</a:t>
            </a:r>
            <a:r>
              <a:rPr lang="en-US" sz="2800" b="1" dirty="0">
                <a:latin typeface="Open Sans"/>
                <a:ea typeface="Open Sans"/>
                <a:cs typeface="Open Sans"/>
                <a:sym typeface="Open Sans"/>
              </a:rPr>
              <a:t>ormation</a:t>
            </a:r>
            <a:endParaRPr sz="2800" b="1" dirty="0">
              <a:latin typeface="Open Sans"/>
              <a:ea typeface="Open Sans"/>
              <a:cs typeface="Open Sans"/>
              <a:sym typeface="Open Sans"/>
            </a:endParaRPr>
          </a:p>
        </p:txBody>
      </p:sp>
    </p:spTree>
    <p:extLst>
      <p:ext uri="{BB962C8B-B14F-4D97-AF65-F5344CB8AC3E}">
        <p14:creationId xmlns:p14="http://schemas.microsoft.com/office/powerpoint/2010/main" val="3997470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8022D-2EE5-B047-8BB8-E272A5A11D57}"/>
              </a:ext>
            </a:extLst>
          </p:cNvPr>
          <p:cNvSpPr txBox="1"/>
          <p:nvPr/>
        </p:nvSpPr>
        <p:spPr>
          <a:xfrm>
            <a:off x="1620266" y="1660649"/>
            <a:ext cx="5903467" cy="1323439"/>
          </a:xfrm>
          <a:prstGeom prst="rect">
            <a:avLst/>
          </a:prstGeom>
          <a:noFill/>
        </p:spPr>
        <p:txBody>
          <a:bodyPr wrap="square" rtlCol="0">
            <a:spAutoFit/>
          </a:bodyPr>
          <a:lstStyle/>
          <a:p>
            <a:pPr algn="ctr"/>
            <a:r>
              <a:rPr lang="en-US" altLang="zh-CN" sz="4000" dirty="0">
                <a:solidFill>
                  <a:srgbClr val="C00000"/>
                </a:solidFill>
                <a:highlight>
                  <a:srgbClr val="FFFFFF"/>
                </a:highlight>
                <a:latin typeface="Roboto"/>
                <a:ea typeface="Roboto"/>
                <a:cs typeface="Roboto"/>
                <a:sym typeface="Roboto"/>
              </a:rPr>
              <a:t>CASE</a:t>
            </a:r>
            <a:r>
              <a:rPr lang="zh-CN" altLang="en-US" sz="4000" dirty="0">
                <a:solidFill>
                  <a:srgbClr val="C00000"/>
                </a:solidFill>
                <a:highlight>
                  <a:srgbClr val="FFFFFF"/>
                </a:highlight>
                <a:latin typeface="Roboto"/>
                <a:ea typeface="Roboto"/>
                <a:cs typeface="Roboto"/>
                <a:sym typeface="Roboto"/>
              </a:rPr>
              <a:t> </a:t>
            </a:r>
            <a:r>
              <a:rPr lang="en-US" altLang="zh-CN" sz="4000" dirty="0">
                <a:solidFill>
                  <a:srgbClr val="C00000"/>
                </a:solidFill>
                <a:highlight>
                  <a:srgbClr val="FFFFFF"/>
                </a:highlight>
                <a:latin typeface="Roboto"/>
                <a:ea typeface="Roboto"/>
                <a:cs typeface="Roboto"/>
                <a:sym typeface="Roboto"/>
              </a:rPr>
              <a:t>2:</a:t>
            </a:r>
            <a:r>
              <a:rPr lang="zh-CN" altLang="en-US" sz="4000" dirty="0">
                <a:solidFill>
                  <a:srgbClr val="C00000"/>
                </a:solidFill>
                <a:highlight>
                  <a:srgbClr val="FFFFFF"/>
                </a:highlight>
                <a:latin typeface="Roboto"/>
                <a:ea typeface="Roboto"/>
                <a:cs typeface="Roboto"/>
                <a:sym typeface="Roboto"/>
              </a:rPr>
              <a:t> </a:t>
            </a:r>
            <a:r>
              <a:rPr lang="en-US" altLang="zh-CN" sz="4000" dirty="0">
                <a:solidFill>
                  <a:srgbClr val="C00000"/>
                </a:solidFill>
                <a:latin typeface="Roboto"/>
                <a:ea typeface="Roboto"/>
                <a:cs typeface="Roboto"/>
                <a:sym typeface="Roboto"/>
              </a:rPr>
              <a:t>Wood Texture Image Processing</a:t>
            </a:r>
          </a:p>
        </p:txBody>
      </p:sp>
    </p:spTree>
    <p:extLst>
      <p:ext uri="{BB962C8B-B14F-4D97-AF65-F5344CB8AC3E}">
        <p14:creationId xmlns:p14="http://schemas.microsoft.com/office/powerpoint/2010/main" val="4135370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2"/>
          <p:cNvSpPr txBox="1"/>
          <p:nvPr/>
        </p:nvSpPr>
        <p:spPr>
          <a:xfrm>
            <a:off x="597550" y="304625"/>
            <a:ext cx="67485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Open Sans"/>
                <a:ea typeface="Open Sans"/>
                <a:cs typeface="Open Sans"/>
                <a:sym typeface="Open Sans"/>
              </a:rPr>
              <a:t>CONTENT</a:t>
            </a:r>
            <a:endParaRPr sz="2800" b="1">
              <a:latin typeface="Open Sans"/>
              <a:ea typeface="Open Sans"/>
              <a:cs typeface="Open Sans"/>
              <a:sym typeface="Open Sans"/>
            </a:endParaRPr>
          </a:p>
        </p:txBody>
      </p:sp>
      <p:sp>
        <p:nvSpPr>
          <p:cNvPr id="56" name="Google Shape;56;p2"/>
          <p:cNvSpPr txBox="1"/>
          <p:nvPr/>
        </p:nvSpPr>
        <p:spPr>
          <a:xfrm>
            <a:off x="761575" y="1148225"/>
            <a:ext cx="7791300" cy="2952600"/>
          </a:xfrm>
          <a:prstGeom prst="rect">
            <a:avLst/>
          </a:prstGeom>
          <a:noFill/>
          <a:ln>
            <a:noFill/>
          </a:ln>
        </p:spPr>
        <p:txBody>
          <a:bodyPr spcFirstLastPara="1" wrap="square" lIns="91425" tIns="91425" rIns="91425" bIns="91425" anchor="t" anchorCtr="0">
            <a:noAutofit/>
          </a:bodyPr>
          <a:lstStyle/>
          <a:p>
            <a:pPr marL="457200" lvl="0" indent="-358775" algn="l" rtl="0">
              <a:lnSpc>
                <a:spcPct val="200000"/>
              </a:lnSpc>
              <a:spcBef>
                <a:spcPts val="900"/>
              </a:spcBef>
              <a:spcAft>
                <a:spcPts val="0"/>
              </a:spcAft>
              <a:buClr>
                <a:srgbClr val="212121"/>
              </a:buClr>
              <a:buSzPts val="2050"/>
              <a:buFont typeface="Roboto"/>
              <a:buChar char="➢"/>
            </a:pPr>
            <a:r>
              <a:rPr lang="en-US" sz="2050" dirty="0">
                <a:solidFill>
                  <a:srgbClr val="212121"/>
                </a:solidFill>
                <a:highlight>
                  <a:srgbClr val="FFFFFF"/>
                </a:highlight>
                <a:latin typeface="Roboto"/>
                <a:ea typeface="Roboto"/>
                <a:cs typeface="Roboto"/>
                <a:sym typeface="Roboto"/>
              </a:rPr>
              <a:t>Fitzhugh-Nagumo Equation of a </a:t>
            </a:r>
            <a:r>
              <a:rPr lang="en-US" altLang="zh-CN" sz="2050" dirty="0">
                <a:solidFill>
                  <a:srgbClr val="212121"/>
                </a:solidFill>
                <a:highlight>
                  <a:srgbClr val="FFFFFF"/>
                </a:highlight>
                <a:latin typeface="Roboto"/>
                <a:ea typeface="Roboto"/>
                <a:cs typeface="Roboto"/>
                <a:sym typeface="Roboto"/>
              </a:rPr>
              <a:t>R</a:t>
            </a:r>
            <a:r>
              <a:rPr lang="en-US" sz="2050" dirty="0">
                <a:solidFill>
                  <a:srgbClr val="212121"/>
                </a:solidFill>
                <a:highlight>
                  <a:srgbClr val="FFFFFF"/>
                </a:highlight>
                <a:latin typeface="Roboto"/>
                <a:ea typeface="Roboto"/>
                <a:cs typeface="Roboto"/>
                <a:sym typeface="Roboto"/>
              </a:rPr>
              <a:t>eaction</a:t>
            </a:r>
            <a:r>
              <a:rPr lang="en-US" altLang="zh-CN" sz="2050" dirty="0">
                <a:solidFill>
                  <a:srgbClr val="212121"/>
                </a:solidFill>
                <a:highlight>
                  <a:srgbClr val="FFFFFF"/>
                </a:highlight>
                <a:latin typeface="Roboto"/>
                <a:ea typeface="Roboto"/>
                <a:cs typeface="Roboto"/>
                <a:sym typeface="Roboto"/>
              </a:rPr>
              <a:t>-D</a:t>
            </a:r>
            <a:r>
              <a:rPr lang="en-US" sz="2050" dirty="0">
                <a:solidFill>
                  <a:srgbClr val="212121"/>
                </a:solidFill>
                <a:highlight>
                  <a:srgbClr val="FFFFFF"/>
                </a:highlight>
                <a:latin typeface="Roboto"/>
                <a:ea typeface="Roboto"/>
                <a:cs typeface="Roboto"/>
                <a:sym typeface="Roboto"/>
              </a:rPr>
              <a:t>iffusion </a:t>
            </a:r>
            <a:r>
              <a:rPr lang="en-US" altLang="zh-CN" sz="2050" dirty="0">
                <a:solidFill>
                  <a:srgbClr val="212121"/>
                </a:solidFill>
                <a:highlight>
                  <a:srgbClr val="FFFFFF"/>
                </a:highlight>
                <a:latin typeface="Roboto"/>
                <a:ea typeface="Roboto"/>
                <a:cs typeface="Roboto"/>
                <a:sym typeface="Roboto"/>
              </a:rPr>
              <a:t>S</a:t>
            </a:r>
            <a:r>
              <a:rPr lang="en-US" sz="2050" dirty="0">
                <a:solidFill>
                  <a:srgbClr val="212121"/>
                </a:solidFill>
                <a:highlight>
                  <a:srgbClr val="FFFFFF"/>
                </a:highlight>
                <a:latin typeface="Roboto"/>
                <a:ea typeface="Roboto"/>
                <a:cs typeface="Roboto"/>
                <a:sym typeface="Roboto"/>
              </a:rPr>
              <a:t>ystem</a:t>
            </a:r>
            <a:endParaRPr sz="2050" dirty="0">
              <a:solidFill>
                <a:srgbClr val="212121"/>
              </a:solidFill>
              <a:highlight>
                <a:srgbClr val="FFFFFF"/>
              </a:highlight>
              <a:latin typeface="Roboto"/>
              <a:ea typeface="Roboto"/>
              <a:cs typeface="Roboto"/>
              <a:sym typeface="Roboto"/>
            </a:endParaRPr>
          </a:p>
          <a:p>
            <a:pPr marL="457200" lvl="0" indent="-358775" algn="l" rtl="0">
              <a:lnSpc>
                <a:spcPct val="200000"/>
              </a:lnSpc>
              <a:spcBef>
                <a:spcPts val="0"/>
              </a:spcBef>
              <a:spcAft>
                <a:spcPts val="0"/>
              </a:spcAft>
              <a:buClr>
                <a:srgbClr val="212121"/>
              </a:buClr>
              <a:buSzPts val="2050"/>
              <a:buFont typeface="Roboto"/>
              <a:buChar char="➢"/>
            </a:pPr>
            <a:r>
              <a:rPr lang="en-US" sz="2050" dirty="0">
                <a:solidFill>
                  <a:srgbClr val="212121"/>
                </a:solidFill>
                <a:highlight>
                  <a:srgbClr val="FFFFFF"/>
                </a:highlight>
                <a:latin typeface="Roboto"/>
                <a:ea typeface="Roboto"/>
                <a:cs typeface="Roboto"/>
                <a:sym typeface="Roboto"/>
              </a:rPr>
              <a:t>Alan Turing </a:t>
            </a:r>
            <a:r>
              <a:rPr lang="en-US" altLang="zh-CN" sz="2050" dirty="0">
                <a:solidFill>
                  <a:srgbClr val="212121"/>
                </a:solidFill>
                <a:highlight>
                  <a:srgbClr val="FFFFFF"/>
                </a:highlight>
                <a:latin typeface="Roboto"/>
                <a:ea typeface="Roboto"/>
                <a:cs typeface="Roboto"/>
                <a:sym typeface="Roboto"/>
              </a:rPr>
              <a:t>A</a:t>
            </a:r>
            <a:r>
              <a:rPr lang="en-US" sz="2050" dirty="0">
                <a:solidFill>
                  <a:srgbClr val="212121"/>
                </a:solidFill>
                <a:highlight>
                  <a:srgbClr val="FFFFFF"/>
                </a:highlight>
                <a:latin typeface="Roboto"/>
                <a:ea typeface="Roboto"/>
                <a:cs typeface="Roboto"/>
                <a:sym typeface="Roboto"/>
              </a:rPr>
              <a:t>nimal </a:t>
            </a:r>
            <a:r>
              <a:rPr lang="en-US" altLang="zh-CN" sz="2050" dirty="0">
                <a:solidFill>
                  <a:srgbClr val="212121"/>
                </a:solidFill>
                <a:highlight>
                  <a:srgbClr val="FFFFFF"/>
                </a:highlight>
                <a:latin typeface="Roboto"/>
                <a:ea typeface="Roboto"/>
                <a:cs typeface="Roboto"/>
                <a:sym typeface="Roboto"/>
              </a:rPr>
              <a:t>C</a:t>
            </a:r>
            <a:r>
              <a:rPr lang="en-US" sz="2050" dirty="0">
                <a:solidFill>
                  <a:srgbClr val="212121"/>
                </a:solidFill>
                <a:highlight>
                  <a:srgbClr val="FFFFFF"/>
                </a:highlight>
                <a:latin typeface="Roboto"/>
                <a:ea typeface="Roboto"/>
                <a:cs typeface="Roboto"/>
                <a:sym typeface="Roboto"/>
              </a:rPr>
              <a:t>oat </a:t>
            </a:r>
            <a:r>
              <a:rPr lang="en-US" altLang="zh-CN" sz="2050" dirty="0">
                <a:solidFill>
                  <a:srgbClr val="212121"/>
                </a:solidFill>
                <a:highlight>
                  <a:srgbClr val="FFFFFF"/>
                </a:highlight>
                <a:latin typeface="Roboto"/>
                <a:ea typeface="Roboto"/>
                <a:cs typeface="Roboto"/>
                <a:sym typeface="Roboto"/>
              </a:rPr>
              <a:t>P</a:t>
            </a:r>
            <a:r>
              <a:rPr lang="en-US" sz="2050" dirty="0">
                <a:solidFill>
                  <a:srgbClr val="212121"/>
                </a:solidFill>
                <a:highlight>
                  <a:srgbClr val="FFFFFF"/>
                </a:highlight>
                <a:latin typeface="Roboto"/>
                <a:ea typeface="Roboto"/>
                <a:cs typeface="Roboto"/>
                <a:sym typeface="Roboto"/>
              </a:rPr>
              <a:t>attern </a:t>
            </a:r>
            <a:r>
              <a:rPr lang="en-US" altLang="zh-CN" sz="2050" dirty="0">
                <a:solidFill>
                  <a:srgbClr val="212121"/>
                </a:solidFill>
                <a:highlight>
                  <a:srgbClr val="FFFFFF"/>
                </a:highlight>
                <a:latin typeface="Roboto"/>
                <a:ea typeface="Roboto"/>
                <a:cs typeface="Roboto"/>
                <a:sym typeface="Roboto"/>
              </a:rPr>
              <a:t>F</a:t>
            </a:r>
            <a:r>
              <a:rPr lang="en-US" sz="2050" dirty="0">
                <a:solidFill>
                  <a:srgbClr val="212121"/>
                </a:solidFill>
                <a:highlight>
                  <a:srgbClr val="FFFFFF"/>
                </a:highlight>
                <a:latin typeface="Roboto"/>
                <a:ea typeface="Roboto"/>
                <a:cs typeface="Roboto"/>
                <a:sym typeface="Roboto"/>
              </a:rPr>
              <a:t>ormation</a:t>
            </a:r>
            <a:endParaRPr sz="2050" dirty="0">
              <a:solidFill>
                <a:srgbClr val="212121"/>
              </a:solidFill>
              <a:highlight>
                <a:srgbClr val="FFFFFF"/>
              </a:highlight>
              <a:latin typeface="Roboto"/>
              <a:ea typeface="Roboto"/>
              <a:cs typeface="Roboto"/>
              <a:sym typeface="Roboto"/>
            </a:endParaRPr>
          </a:p>
          <a:p>
            <a:pPr marL="457200" lvl="0" indent="-358775" algn="l" rtl="0">
              <a:lnSpc>
                <a:spcPct val="200000"/>
              </a:lnSpc>
              <a:spcBef>
                <a:spcPts val="0"/>
              </a:spcBef>
              <a:spcAft>
                <a:spcPts val="0"/>
              </a:spcAft>
              <a:buClr>
                <a:srgbClr val="212121"/>
              </a:buClr>
              <a:buSzPts val="2050"/>
              <a:buFont typeface="Roboto"/>
              <a:buChar char="➢"/>
            </a:pPr>
            <a:r>
              <a:rPr lang="en-US" sz="2050" dirty="0">
                <a:solidFill>
                  <a:srgbClr val="212121"/>
                </a:solidFill>
                <a:highlight>
                  <a:srgbClr val="FFFFFF"/>
                </a:highlight>
                <a:latin typeface="Roboto"/>
                <a:ea typeface="Roboto"/>
                <a:cs typeface="Roboto"/>
                <a:sym typeface="Roboto"/>
              </a:rPr>
              <a:t>Wood Texture Image Processing</a:t>
            </a:r>
            <a:endParaRPr sz="2050" dirty="0">
              <a:solidFill>
                <a:srgbClr val="212121"/>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None/>
            </a:pPr>
            <a:endParaRPr sz="1750" dirty="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endParaRPr sz="1950" dirty="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dirty="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7826360" cy="597600"/>
          </a:xfrm>
          <a:prstGeom prst="rect">
            <a:avLst/>
          </a:prstGeom>
          <a:noFill/>
          <a:ln>
            <a:noFill/>
          </a:ln>
        </p:spPr>
        <p:txBody>
          <a:bodyPr spcFirstLastPara="1" wrap="square" lIns="91425" tIns="91425" rIns="91425" bIns="91425" anchor="t" anchorCtr="0">
            <a:noAutofit/>
          </a:bodyPr>
          <a:lstStyle/>
          <a:p>
            <a:pPr lvl="0"/>
            <a:r>
              <a:rPr lang="en-US" sz="2800" b="1" dirty="0">
                <a:latin typeface="Open Sans"/>
                <a:ea typeface="Open Sans"/>
                <a:cs typeface="Open Sans"/>
                <a:sym typeface="Open Sans"/>
              </a:rPr>
              <a:t>Wood Texture Image Processing</a:t>
            </a:r>
            <a:endParaRPr sz="2800" b="1" dirty="0">
              <a:latin typeface="Open Sans"/>
              <a:ea typeface="Open Sans"/>
              <a:cs typeface="Open Sans"/>
              <a:sym typeface="Open Sans"/>
            </a:endParaRPr>
          </a:p>
        </p:txBody>
      </p:sp>
      <p:sp>
        <p:nvSpPr>
          <p:cNvPr id="3" name="TextBox 2">
            <a:extLst>
              <a:ext uri="{FF2B5EF4-FFF2-40B4-BE49-F238E27FC236}">
                <a16:creationId xmlns:a16="http://schemas.microsoft.com/office/drawing/2014/main" id="{2DF54EC3-6943-4B4E-B661-8BF00B92A7EA}"/>
              </a:ext>
            </a:extLst>
          </p:cNvPr>
          <p:cNvSpPr txBox="1"/>
          <p:nvPr/>
        </p:nvSpPr>
        <p:spPr>
          <a:xfrm>
            <a:off x="597550" y="1033997"/>
            <a:ext cx="7992268" cy="738664"/>
          </a:xfrm>
          <a:prstGeom prst="rect">
            <a:avLst/>
          </a:prstGeom>
          <a:noFill/>
        </p:spPr>
        <p:txBody>
          <a:bodyPr wrap="square" rtlCol="0">
            <a:spAutoFit/>
          </a:bodyPr>
          <a:lstStyle/>
          <a:p>
            <a:r>
              <a:rPr lang="en-US" dirty="0"/>
              <a:t>Wood texture has the information about the growth of trees,</a:t>
            </a:r>
            <a:r>
              <a:rPr lang="zh-CN" altLang="en-US" dirty="0"/>
              <a:t> </a:t>
            </a:r>
            <a:r>
              <a:rPr lang="en-US" dirty="0"/>
              <a:t>and it</a:t>
            </a:r>
            <a:r>
              <a:rPr lang="zh-CN" altLang="en-US" dirty="0"/>
              <a:t> </a:t>
            </a:r>
            <a:r>
              <a:rPr lang="en-US" dirty="0"/>
              <a:t>is the direct way to know about trees for human beings. Aiming at this kind of natural phenomenon, the Fitzhugh-Nagumo Equation of a </a:t>
            </a:r>
            <a:r>
              <a:rPr lang="en-US" dirty="0" err="1"/>
              <a:t>reaction－diffusion</a:t>
            </a:r>
            <a:r>
              <a:rPr lang="en-US" dirty="0"/>
              <a:t> system can be used to explore the wood texture images.</a:t>
            </a:r>
          </a:p>
        </p:txBody>
      </p:sp>
      <p:pic>
        <p:nvPicPr>
          <p:cNvPr id="1026" name="Picture 2" descr="65+ free wood textures, cozy and versatile - The Designest | Free wood  texture, Wood texture seamless, Wood texture">
            <a:extLst>
              <a:ext uri="{FF2B5EF4-FFF2-40B4-BE49-F238E27FC236}">
                <a16:creationId xmlns:a16="http://schemas.microsoft.com/office/drawing/2014/main" id="{DC81C457-AAAB-244E-8019-B5F86B944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041" y="2022763"/>
            <a:ext cx="2918223" cy="19419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Wood Texture With High Resolution (Wood) | Textures for Photoshop">
            <a:extLst>
              <a:ext uri="{FF2B5EF4-FFF2-40B4-BE49-F238E27FC236}">
                <a16:creationId xmlns:a16="http://schemas.microsoft.com/office/drawing/2014/main" id="{7821FD20-FEBF-2E44-A594-6423F132F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532" y="2022762"/>
            <a:ext cx="2918223" cy="194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456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7826360" cy="597600"/>
          </a:xfrm>
          <a:prstGeom prst="rect">
            <a:avLst/>
          </a:prstGeom>
          <a:noFill/>
          <a:ln>
            <a:noFill/>
          </a:ln>
        </p:spPr>
        <p:txBody>
          <a:bodyPr spcFirstLastPara="1" wrap="square" lIns="91425" tIns="91425" rIns="91425" bIns="91425" anchor="t" anchorCtr="0">
            <a:noAutofit/>
          </a:bodyPr>
          <a:lstStyle/>
          <a:p>
            <a:pPr lvl="0"/>
            <a:r>
              <a:rPr lang="en-US" sz="2800" b="1" dirty="0">
                <a:latin typeface="Open Sans"/>
                <a:ea typeface="Open Sans"/>
                <a:cs typeface="Open Sans"/>
                <a:sym typeface="Open Sans"/>
              </a:rPr>
              <a:t>Wood Texture Image Processing</a:t>
            </a:r>
            <a:endParaRPr sz="2800" b="1" dirty="0">
              <a:latin typeface="Open Sans"/>
              <a:ea typeface="Open Sans"/>
              <a:cs typeface="Open Sans"/>
              <a:sym typeface="Open Sans"/>
            </a:endParaRPr>
          </a:p>
        </p:txBody>
      </p:sp>
      <p:sp>
        <p:nvSpPr>
          <p:cNvPr id="3" name="TextBox 2">
            <a:extLst>
              <a:ext uri="{FF2B5EF4-FFF2-40B4-BE49-F238E27FC236}">
                <a16:creationId xmlns:a16="http://schemas.microsoft.com/office/drawing/2014/main" id="{FCB659E9-9001-E74E-9854-59A7B9C532C9}"/>
              </a:ext>
            </a:extLst>
          </p:cNvPr>
          <p:cNvSpPr txBox="1"/>
          <p:nvPr/>
        </p:nvSpPr>
        <p:spPr>
          <a:xfrm>
            <a:off x="597550" y="1025237"/>
            <a:ext cx="8250886" cy="307777"/>
          </a:xfrm>
          <a:prstGeom prst="rect">
            <a:avLst/>
          </a:prstGeom>
          <a:noFill/>
        </p:spPr>
        <p:txBody>
          <a:bodyPr wrap="square" rtlCol="0">
            <a:spAutoFit/>
          </a:bodyPr>
          <a:lstStyle/>
          <a:p>
            <a:r>
              <a:rPr lang="en-US" altLang="zh-CN" dirty="0"/>
              <a:t>Here</a:t>
            </a:r>
            <a:r>
              <a:rPr lang="zh-CN" altLang="en-US" dirty="0"/>
              <a:t> </a:t>
            </a:r>
            <a:r>
              <a:rPr lang="en-US" altLang="zh-CN" dirty="0"/>
              <a:t>we</a:t>
            </a:r>
            <a:r>
              <a:rPr lang="zh-CN" altLang="en-US" dirty="0"/>
              <a:t> </a:t>
            </a:r>
            <a:r>
              <a:rPr lang="en-US" altLang="zh-CN" dirty="0"/>
              <a:t>use</a:t>
            </a:r>
            <a:r>
              <a:rPr lang="zh-CN" altLang="en-US" dirty="0"/>
              <a:t> </a:t>
            </a:r>
            <a:r>
              <a:rPr lang="en-US" b="1" dirty="0">
                <a:solidFill>
                  <a:srgbClr val="C00000"/>
                </a:solidFill>
              </a:rPr>
              <a:t>the Gray-Scott model</a:t>
            </a:r>
            <a:r>
              <a:rPr lang="zh-CN" altLang="en-US" b="1" dirty="0">
                <a:solidFill>
                  <a:srgbClr val="C00000"/>
                </a:solidFill>
              </a:rPr>
              <a:t> </a:t>
            </a:r>
            <a:r>
              <a:rPr lang="en-US" altLang="zh-CN" dirty="0"/>
              <a:t>to</a:t>
            </a:r>
            <a:r>
              <a:rPr lang="zh-CN" altLang="en-US" dirty="0"/>
              <a:t> </a:t>
            </a:r>
            <a:r>
              <a:rPr lang="en-US" altLang="zh-CN" dirty="0"/>
              <a:t>simulate</a:t>
            </a:r>
            <a:r>
              <a:rPr lang="zh-CN" altLang="en-US" dirty="0"/>
              <a:t> </a:t>
            </a:r>
            <a:r>
              <a:rPr lang="en-US" altLang="zh-CN" dirty="0"/>
              <a:t>the</a:t>
            </a:r>
            <a:r>
              <a:rPr lang="zh-CN" altLang="en-US" dirty="0"/>
              <a:t> </a:t>
            </a:r>
            <a:r>
              <a:rPr lang="en-US" altLang="zh-CN" dirty="0"/>
              <a:t>two</a:t>
            </a:r>
            <a:r>
              <a:rPr lang="zh-CN" altLang="en-US" dirty="0"/>
              <a:t> </a:t>
            </a:r>
            <a:r>
              <a:rPr lang="en-US" altLang="zh-CN" dirty="0"/>
              <a:t>chemicals’</a:t>
            </a:r>
            <a:r>
              <a:rPr lang="zh-CN" altLang="en-US" dirty="0"/>
              <a:t> </a:t>
            </a:r>
            <a:r>
              <a:rPr lang="en-US" altLang="zh-CN" dirty="0"/>
              <a:t>reaction</a:t>
            </a:r>
            <a:r>
              <a:rPr lang="en-US" dirty="0"/>
              <a:t> and diffusi</a:t>
            </a:r>
            <a:r>
              <a:rPr lang="en-US" altLang="zh-CN" dirty="0"/>
              <a:t>on</a:t>
            </a:r>
            <a:r>
              <a:rPr lang="en-US" dirty="0"/>
              <a:t> on </a:t>
            </a:r>
            <a:r>
              <a:rPr lang="en-US" b="1" dirty="0">
                <a:solidFill>
                  <a:srgbClr val="C00000"/>
                </a:solidFill>
              </a:rPr>
              <a:t>a 2D gri</a:t>
            </a:r>
            <a:r>
              <a:rPr lang="en-US" altLang="zh-CN" b="1" dirty="0">
                <a:solidFill>
                  <a:srgbClr val="C00000"/>
                </a:solidFill>
              </a:rPr>
              <a:t>d.</a:t>
            </a:r>
            <a:endParaRPr lang="en-US" b="1" dirty="0">
              <a:solidFill>
                <a:srgbClr val="C00000"/>
              </a:solidFill>
            </a:endParaRPr>
          </a:p>
        </p:txBody>
      </p:sp>
      <p:pic>
        <p:nvPicPr>
          <p:cNvPr id="4" name="Picture 3">
            <a:extLst>
              <a:ext uri="{FF2B5EF4-FFF2-40B4-BE49-F238E27FC236}">
                <a16:creationId xmlns:a16="http://schemas.microsoft.com/office/drawing/2014/main" id="{EB4F42E8-6620-1541-BBCF-CB784B4325F9}"/>
              </a:ext>
            </a:extLst>
          </p:cNvPr>
          <p:cNvPicPr>
            <a:picLocks noChangeAspect="1"/>
          </p:cNvPicPr>
          <p:nvPr/>
        </p:nvPicPr>
        <p:blipFill>
          <a:blip r:embed="rId3"/>
          <a:stretch>
            <a:fillRect/>
          </a:stretch>
        </p:blipFill>
        <p:spPr>
          <a:xfrm>
            <a:off x="710623" y="1667163"/>
            <a:ext cx="2476500" cy="2451100"/>
          </a:xfrm>
          <a:prstGeom prst="rect">
            <a:avLst/>
          </a:prstGeom>
        </p:spPr>
      </p:pic>
      <p:sp>
        <p:nvSpPr>
          <p:cNvPr id="6" name="Oval 5">
            <a:extLst>
              <a:ext uri="{FF2B5EF4-FFF2-40B4-BE49-F238E27FC236}">
                <a16:creationId xmlns:a16="http://schemas.microsoft.com/office/drawing/2014/main" id="{60663CF9-A61A-0E4E-A193-642570A9D6A5}"/>
              </a:ext>
            </a:extLst>
          </p:cNvPr>
          <p:cNvSpPr/>
          <p:nvPr/>
        </p:nvSpPr>
        <p:spPr>
          <a:xfrm>
            <a:off x="1671782" y="2456873"/>
            <a:ext cx="554182" cy="558223"/>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8F549A3-EA18-2747-B336-4DC686B0BF19}"/>
              </a:ext>
            </a:extLst>
          </p:cNvPr>
          <p:cNvCxnSpPr>
            <a:cxnSpLocks/>
            <a:stCxn id="6" idx="6"/>
          </p:cNvCxnSpPr>
          <p:nvPr/>
        </p:nvCxnSpPr>
        <p:spPr>
          <a:xfrm flipV="1">
            <a:off x="2225964" y="2735984"/>
            <a:ext cx="1394691" cy="1"/>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3ECF3E8-D60F-FF4F-947A-351B0F5E7D86}"/>
              </a:ext>
            </a:extLst>
          </p:cNvPr>
          <p:cNvPicPr>
            <a:picLocks noChangeAspect="1"/>
          </p:cNvPicPr>
          <p:nvPr/>
        </p:nvPicPr>
        <p:blipFill>
          <a:blip r:embed="rId4"/>
          <a:stretch>
            <a:fillRect/>
          </a:stretch>
        </p:blipFill>
        <p:spPr>
          <a:xfrm>
            <a:off x="3741305" y="1951183"/>
            <a:ext cx="2105566" cy="1569604"/>
          </a:xfrm>
          <a:prstGeom prst="rect">
            <a:avLst/>
          </a:prstGeom>
        </p:spPr>
      </p:pic>
      <p:sp>
        <p:nvSpPr>
          <p:cNvPr id="16" name="Rectangle 15">
            <a:extLst>
              <a:ext uri="{FF2B5EF4-FFF2-40B4-BE49-F238E27FC236}">
                <a16:creationId xmlns:a16="http://schemas.microsoft.com/office/drawing/2014/main" id="{5F166245-A7BF-E641-91A0-FB9198CE5F87}"/>
              </a:ext>
            </a:extLst>
          </p:cNvPr>
          <p:cNvSpPr/>
          <p:nvPr/>
        </p:nvSpPr>
        <p:spPr>
          <a:xfrm>
            <a:off x="4830618" y="2355272"/>
            <a:ext cx="332509" cy="179533"/>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335CCF4B-D7C4-894E-874E-425221823858}"/>
              </a:ext>
            </a:extLst>
          </p:cNvPr>
          <p:cNvCxnSpPr>
            <a:cxnSpLocks/>
          </p:cNvCxnSpPr>
          <p:nvPr/>
        </p:nvCxnSpPr>
        <p:spPr>
          <a:xfrm>
            <a:off x="5163127" y="2445038"/>
            <a:ext cx="1089313" cy="0"/>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2EC0B1A-169C-5946-917F-124A7BDC3BE3}"/>
              </a:ext>
            </a:extLst>
          </p:cNvPr>
          <p:cNvPicPr>
            <a:picLocks noChangeAspect="1"/>
          </p:cNvPicPr>
          <p:nvPr/>
        </p:nvPicPr>
        <p:blipFill>
          <a:blip r:embed="rId5"/>
          <a:stretch>
            <a:fillRect/>
          </a:stretch>
        </p:blipFill>
        <p:spPr>
          <a:xfrm>
            <a:off x="6401053" y="1951183"/>
            <a:ext cx="2356427" cy="1483362"/>
          </a:xfrm>
          <a:prstGeom prst="rect">
            <a:avLst/>
          </a:prstGeom>
        </p:spPr>
      </p:pic>
      <p:sp>
        <p:nvSpPr>
          <p:cNvPr id="22" name="TextBox 21">
            <a:extLst>
              <a:ext uri="{FF2B5EF4-FFF2-40B4-BE49-F238E27FC236}">
                <a16:creationId xmlns:a16="http://schemas.microsoft.com/office/drawing/2014/main" id="{B43BE5FD-5B41-F04D-87CA-873236BBB606}"/>
              </a:ext>
            </a:extLst>
          </p:cNvPr>
          <p:cNvSpPr txBox="1"/>
          <p:nvPr/>
        </p:nvSpPr>
        <p:spPr>
          <a:xfrm>
            <a:off x="6252440" y="3620623"/>
            <a:ext cx="2690160" cy="307777"/>
          </a:xfrm>
          <a:prstGeom prst="rect">
            <a:avLst/>
          </a:prstGeom>
          <a:noFill/>
        </p:spPr>
        <p:txBody>
          <a:bodyPr wrap="none" rtlCol="0">
            <a:spAutoFit/>
          </a:bodyPr>
          <a:lstStyle/>
          <a:p>
            <a:r>
              <a:rPr lang="en-US" altLang="zh-CN" dirty="0">
                <a:solidFill>
                  <a:srgbClr val="C00000"/>
                </a:solidFill>
              </a:rPr>
              <a:t>Use</a:t>
            </a:r>
            <a:r>
              <a:rPr lang="zh-CN" altLang="en-US" dirty="0">
                <a:solidFill>
                  <a:srgbClr val="C00000"/>
                </a:solidFill>
              </a:rPr>
              <a:t> </a:t>
            </a:r>
            <a:r>
              <a:rPr lang="en-US" altLang="zh-CN" dirty="0">
                <a:solidFill>
                  <a:srgbClr val="C00000"/>
                </a:solidFill>
              </a:rPr>
              <a:t>i</a:t>
            </a:r>
            <a:r>
              <a:rPr lang="zh-CN" altLang="en-US" dirty="0">
                <a:solidFill>
                  <a:srgbClr val="C00000"/>
                </a:solidFill>
              </a:rPr>
              <a:t> </a:t>
            </a:r>
            <a:r>
              <a:rPr lang="en-US" altLang="zh-CN" dirty="0">
                <a:solidFill>
                  <a:srgbClr val="C00000"/>
                </a:solidFill>
              </a:rPr>
              <a:t>and</a:t>
            </a:r>
            <a:r>
              <a:rPr lang="zh-CN" altLang="en-US" dirty="0">
                <a:solidFill>
                  <a:srgbClr val="C00000"/>
                </a:solidFill>
              </a:rPr>
              <a:t> </a:t>
            </a:r>
            <a:r>
              <a:rPr lang="en-US" altLang="zh-CN" dirty="0">
                <a:solidFill>
                  <a:srgbClr val="C00000"/>
                </a:solidFill>
              </a:rPr>
              <a:t>j</a:t>
            </a:r>
            <a:r>
              <a:rPr lang="zh-CN" altLang="en-US" dirty="0">
                <a:solidFill>
                  <a:srgbClr val="C00000"/>
                </a:solidFill>
              </a:rPr>
              <a:t> </a:t>
            </a:r>
            <a:r>
              <a:rPr lang="en-US" altLang="zh-CN" dirty="0">
                <a:solidFill>
                  <a:srgbClr val="C00000"/>
                </a:solidFill>
              </a:rPr>
              <a:t>to</a:t>
            </a:r>
            <a:r>
              <a:rPr lang="zh-CN" altLang="en-US" dirty="0">
                <a:solidFill>
                  <a:srgbClr val="C00000"/>
                </a:solidFill>
              </a:rPr>
              <a:t> </a:t>
            </a:r>
            <a:r>
              <a:rPr lang="en-US" altLang="zh-CN" dirty="0">
                <a:solidFill>
                  <a:srgbClr val="C00000"/>
                </a:solidFill>
              </a:rPr>
              <a:t>represent</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a:solidFill>
                  <a:srgbClr val="C00000"/>
                </a:solidFill>
              </a:rPr>
              <a:t>grid</a:t>
            </a:r>
            <a:endParaRPr lang="en-US" dirty="0">
              <a:solidFill>
                <a:srgbClr val="C00000"/>
              </a:solidFill>
            </a:endParaRPr>
          </a:p>
        </p:txBody>
      </p:sp>
    </p:spTree>
    <p:extLst>
      <p:ext uri="{BB962C8B-B14F-4D97-AF65-F5344CB8AC3E}">
        <p14:creationId xmlns:p14="http://schemas.microsoft.com/office/powerpoint/2010/main" val="175272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7826360" cy="597600"/>
          </a:xfrm>
          <a:prstGeom prst="rect">
            <a:avLst/>
          </a:prstGeom>
          <a:noFill/>
          <a:ln>
            <a:noFill/>
          </a:ln>
        </p:spPr>
        <p:txBody>
          <a:bodyPr spcFirstLastPara="1" wrap="square" lIns="91425" tIns="91425" rIns="91425" bIns="91425" anchor="t" anchorCtr="0">
            <a:noAutofit/>
          </a:bodyPr>
          <a:lstStyle/>
          <a:p>
            <a:pPr lvl="0"/>
            <a:r>
              <a:rPr lang="en-US" sz="2800" b="1" dirty="0">
                <a:latin typeface="Open Sans"/>
                <a:ea typeface="Open Sans"/>
                <a:cs typeface="Open Sans"/>
                <a:sym typeface="Open Sans"/>
              </a:rPr>
              <a:t>Wood Texture Image Processing</a:t>
            </a:r>
            <a:endParaRPr sz="2800" b="1" dirty="0">
              <a:latin typeface="Open Sans"/>
              <a:ea typeface="Open Sans"/>
              <a:cs typeface="Open Sans"/>
              <a:sym typeface="Open Sans"/>
            </a:endParaRPr>
          </a:p>
        </p:txBody>
      </p:sp>
      <p:sp>
        <p:nvSpPr>
          <p:cNvPr id="2" name="AutoShape 2">
            <a:extLst>
              <a:ext uri="{FF2B5EF4-FFF2-40B4-BE49-F238E27FC236}">
                <a16:creationId xmlns:a16="http://schemas.microsoft.com/office/drawing/2014/main" id="{11EED4D5-6696-7342-8DAC-CFE20038ED8A}"/>
              </a:ext>
            </a:extLst>
          </p:cNvPr>
          <p:cNvSpPr>
            <a:spLocks noChangeAspect="1" noChangeArrowheads="1"/>
          </p:cNvSpPr>
          <p:nvPr/>
        </p:nvSpPr>
        <p:spPr bwMode="auto">
          <a:xfrm>
            <a:off x="4585855" y="164349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79C33FE-A174-794D-B985-9B4F7BFCB9E4}"/>
              </a:ext>
            </a:extLst>
          </p:cNvPr>
          <p:cNvPicPr>
            <a:picLocks noChangeAspect="1"/>
          </p:cNvPicPr>
          <p:nvPr/>
        </p:nvPicPr>
        <p:blipFill>
          <a:blip r:embed="rId3"/>
          <a:stretch>
            <a:fillRect/>
          </a:stretch>
        </p:blipFill>
        <p:spPr>
          <a:xfrm>
            <a:off x="2650835" y="1560105"/>
            <a:ext cx="3476337" cy="920207"/>
          </a:xfrm>
          <a:prstGeom prst="rect">
            <a:avLst/>
          </a:prstGeom>
        </p:spPr>
      </p:pic>
      <p:sp>
        <p:nvSpPr>
          <p:cNvPr id="5" name="TextBox 4">
            <a:extLst>
              <a:ext uri="{FF2B5EF4-FFF2-40B4-BE49-F238E27FC236}">
                <a16:creationId xmlns:a16="http://schemas.microsoft.com/office/drawing/2014/main" id="{78004938-1BC7-CF40-9376-B46BFE93B34F}"/>
              </a:ext>
            </a:extLst>
          </p:cNvPr>
          <p:cNvSpPr txBox="1"/>
          <p:nvPr/>
        </p:nvSpPr>
        <p:spPr>
          <a:xfrm>
            <a:off x="763805" y="1252328"/>
            <a:ext cx="3515706" cy="307777"/>
          </a:xfrm>
          <a:prstGeom prst="rect">
            <a:avLst/>
          </a:prstGeom>
          <a:noFill/>
        </p:spPr>
        <p:txBody>
          <a:bodyPr wrap="none" rtlCol="0">
            <a:spAutoFit/>
          </a:bodyPr>
          <a:lstStyle/>
          <a:p>
            <a:r>
              <a:rPr lang="en-US" altLang="zh-CN" dirty="0"/>
              <a:t>The</a:t>
            </a:r>
            <a:r>
              <a:rPr lang="zh-CN" altLang="en-US" dirty="0"/>
              <a:t> </a:t>
            </a:r>
            <a:r>
              <a:rPr lang="en-US" altLang="zh-CN" dirty="0"/>
              <a:t>diffusion</a:t>
            </a:r>
            <a:r>
              <a:rPr lang="zh-CN" altLang="en-US" dirty="0"/>
              <a:t> </a:t>
            </a:r>
            <a:r>
              <a:rPr lang="en-US" altLang="zh-CN" dirty="0"/>
              <a:t>equation</a:t>
            </a:r>
            <a:r>
              <a:rPr lang="zh-CN" altLang="en-US" dirty="0"/>
              <a:t> </a:t>
            </a:r>
            <a:r>
              <a:rPr lang="en-US" altLang="zh-CN" dirty="0"/>
              <a:t>can</a:t>
            </a:r>
            <a:r>
              <a:rPr lang="zh-CN" altLang="en-US" dirty="0"/>
              <a:t> </a:t>
            </a:r>
            <a:r>
              <a:rPr lang="en-US" altLang="zh-CN" dirty="0"/>
              <a:t>be</a:t>
            </a:r>
            <a:r>
              <a:rPr lang="zh-CN" altLang="en-US" dirty="0"/>
              <a:t> </a:t>
            </a:r>
            <a:r>
              <a:rPr lang="en-US" altLang="zh-CN" dirty="0"/>
              <a:t>denoted</a:t>
            </a:r>
            <a:r>
              <a:rPr lang="zh-CN" altLang="en-US" dirty="0"/>
              <a:t> </a:t>
            </a:r>
            <a:r>
              <a:rPr lang="en-US" altLang="zh-CN" dirty="0"/>
              <a:t>as:</a:t>
            </a:r>
            <a:endParaRPr lang="en-US" dirty="0"/>
          </a:p>
        </p:txBody>
      </p:sp>
      <p:sp>
        <p:nvSpPr>
          <p:cNvPr id="6" name="Oval 5">
            <a:extLst>
              <a:ext uri="{FF2B5EF4-FFF2-40B4-BE49-F238E27FC236}">
                <a16:creationId xmlns:a16="http://schemas.microsoft.com/office/drawing/2014/main" id="{53377420-9C24-7E42-859C-F4CB6CD81866}"/>
              </a:ext>
            </a:extLst>
          </p:cNvPr>
          <p:cNvSpPr/>
          <p:nvPr/>
        </p:nvSpPr>
        <p:spPr>
          <a:xfrm>
            <a:off x="3241964" y="1795895"/>
            <a:ext cx="517236" cy="5870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CBCFB7-AA3A-4545-9EB4-28C44A2ABC5F}"/>
              </a:ext>
            </a:extLst>
          </p:cNvPr>
          <p:cNvSpPr txBox="1"/>
          <p:nvPr/>
        </p:nvSpPr>
        <p:spPr>
          <a:xfrm>
            <a:off x="730272" y="3015902"/>
            <a:ext cx="2751074" cy="523220"/>
          </a:xfrm>
          <a:prstGeom prst="rect">
            <a:avLst/>
          </a:prstGeom>
          <a:noFill/>
        </p:spPr>
        <p:txBody>
          <a:bodyPr wrap="none" rtlCol="0">
            <a:spAutoFit/>
          </a:bodyPr>
          <a:lstStyle/>
          <a:p>
            <a:r>
              <a:rPr lang="en-US" altLang="zh-CN" dirty="0">
                <a:solidFill>
                  <a:srgbClr val="C00000"/>
                </a:solidFill>
              </a:rPr>
              <a:t>The</a:t>
            </a:r>
            <a:r>
              <a:rPr lang="zh-CN" altLang="en-US" dirty="0">
                <a:solidFill>
                  <a:srgbClr val="C00000"/>
                </a:solidFill>
              </a:rPr>
              <a:t> </a:t>
            </a:r>
            <a:r>
              <a:rPr lang="en-US" altLang="zh-CN" dirty="0">
                <a:solidFill>
                  <a:srgbClr val="C00000"/>
                </a:solidFill>
              </a:rPr>
              <a:t>distribution</a:t>
            </a:r>
            <a:r>
              <a:rPr lang="zh-CN" altLang="en-US" dirty="0">
                <a:solidFill>
                  <a:srgbClr val="C00000"/>
                </a:solidFill>
              </a:rPr>
              <a:t> </a:t>
            </a:r>
            <a:r>
              <a:rPr lang="en-US" altLang="zh-CN" dirty="0">
                <a:solidFill>
                  <a:srgbClr val="C00000"/>
                </a:solidFill>
              </a:rPr>
              <a:t>of</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a:solidFill>
                  <a:srgbClr val="C00000"/>
                </a:solidFill>
              </a:rPr>
              <a:t>chemicals</a:t>
            </a:r>
          </a:p>
          <a:p>
            <a:r>
              <a:rPr lang="en-US" altLang="zh-CN" dirty="0">
                <a:solidFill>
                  <a:srgbClr val="C00000"/>
                </a:solidFill>
              </a:rPr>
              <a:t>U(</a:t>
            </a:r>
            <a:r>
              <a:rPr lang="en-US" altLang="zh-CN" dirty="0" err="1">
                <a:solidFill>
                  <a:srgbClr val="C00000"/>
                </a:solidFill>
              </a:rPr>
              <a:t>x,t</a:t>
            </a:r>
            <a:r>
              <a:rPr lang="en-US" altLang="zh-CN" dirty="0">
                <a:solidFill>
                  <a:srgbClr val="C00000"/>
                </a:solidFill>
              </a:rPr>
              <a:t>)</a:t>
            </a:r>
            <a:r>
              <a:rPr lang="zh-CN" altLang="en-US" dirty="0">
                <a:solidFill>
                  <a:srgbClr val="C00000"/>
                </a:solidFill>
              </a:rPr>
              <a:t> </a:t>
            </a:r>
            <a:r>
              <a:rPr lang="en-US" altLang="zh-CN" dirty="0">
                <a:solidFill>
                  <a:srgbClr val="C00000"/>
                </a:solidFill>
              </a:rPr>
              <a:t>is</a:t>
            </a:r>
            <a:r>
              <a:rPr lang="zh-CN" altLang="en-US" dirty="0">
                <a:solidFill>
                  <a:srgbClr val="C00000"/>
                </a:solidFill>
              </a:rPr>
              <a:t> </a:t>
            </a:r>
            <a:r>
              <a:rPr lang="en-US" altLang="zh-CN" dirty="0">
                <a:solidFill>
                  <a:srgbClr val="C00000"/>
                </a:solidFill>
              </a:rPr>
              <a:t>decided</a:t>
            </a:r>
            <a:r>
              <a:rPr lang="zh-CN" altLang="en-US" dirty="0">
                <a:solidFill>
                  <a:srgbClr val="C00000"/>
                </a:solidFill>
              </a:rPr>
              <a:t> </a:t>
            </a:r>
            <a:r>
              <a:rPr lang="en-US" altLang="zh-CN" dirty="0">
                <a:solidFill>
                  <a:srgbClr val="C00000"/>
                </a:solidFill>
              </a:rPr>
              <a:t>by</a:t>
            </a:r>
            <a:r>
              <a:rPr lang="zh-CN" altLang="en-US" dirty="0">
                <a:solidFill>
                  <a:srgbClr val="C00000"/>
                </a:solidFill>
              </a:rPr>
              <a:t> </a:t>
            </a:r>
            <a:r>
              <a:rPr lang="en-US" altLang="zh-CN" dirty="0">
                <a:solidFill>
                  <a:srgbClr val="C00000"/>
                </a:solidFill>
              </a:rPr>
              <a:t>x</a:t>
            </a:r>
            <a:r>
              <a:rPr lang="zh-CN" altLang="en-US" dirty="0">
                <a:solidFill>
                  <a:srgbClr val="C00000"/>
                </a:solidFill>
              </a:rPr>
              <a:t> </a:t>
            </a:r>
            <a:r>
              <a:rPr lang="en-US" altLang="zh-CN" dirty="0">
                <a:solidFill>
                  <a:srgbClr val="C00000"/>
                </a:solidFill>
              </a:rPr>
              <a:t>and</a:t>
            </a:r>
            <a:r>
              <a:rPr lang="zh-CN" altLang="en-US" dirty="0">
                <a:solidFill>
                  <a:srgbClr val="C00000"/>
                </a:solidFill>
              </a:rPr>
              <a:t> </a:t>
            </a:r>
            <a:r>
              <a:rPr lang="en-US" altLang="zh-CN" dirty="0">
                <a:solidFill>
                  <a:srgbClr val="C00000"/>
                </a:solidFill>
              </a:rPr>
              <a:t>t</a:t>
            </a:r>
            <a:endParaRPr lang="en-US" dirty="0">
              <a:solidFill>
                <a:srgbClr val="C00000"/>
              </a:solidFill>
            </a:endParaRPr>
          </a:p>
        </p:txBody>
      </p:sp>
      <p:sp>
        <p:nvSpPr>
          <p:cNvPr id="14" name="Oval 13">
            <a:extLst>
              <a:ext uri="{FF2B5EF4-FFF2-40B4-BE49-F238E27FC236}">
                <a16:creationId xmlns:a16="http://schemas.microsoft.com/office/drawing/2014/main" id="{AACBCB0B-C154-304C-B798-0BF9DA146F4A}"/>
              </a:ext>
            </a:extLst>
          </p:cNvPr>
          <p:cNvSpPr/>
          <p:nvPr/>
        </p:nvSpPr>
        <p:spPr>
          <a:xfrm>
            <a:off x="4221019" y="1795895"/>
            <a:ext cx="517236" cy="5870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4E516E-A060-5745-B2C1-F30F85DE029B}"/>
              </a:ext>
            </a:extLst>
          </p:cNvPr>
          <p:cNvSpPr txBox="1"/>
          <p:nvPr/>
        </p:nvSpPr>
        <p:spPr>
          <a:xfrm>
            <a:off x="3119881" y="3891172"/>
            <a:ext cx="2706811" cy="523220"/>
          </a:xfrm>
          <a:prstGeom prst="rect">
            <a:avLst/>
          </a:prstGeom>
          <a:noFill/>
        </p:spPr>
        <p:txBody>
          <a:bodyPr wrap="square" rtlCol="0">
            <a:spAutoFit/>
          </a:bodyPr>
          <a:lstStyle/>
          <a:p>
            <a:r>
              <a:rPr lang="en-US" altLang="zh-CN" dirty="0">
                <a:solidFill>
                  <a:srgbClr val="C00000"/>
                </a:solidFill>
              </a:rPr>
              <a:t>Diffusion</a:t>
            </a:r>
            <a:r>
              <a:rPr lang="zh-CN" altLang="en-US" dirty="0">
                <a:solidFill>
                  <a:srgbClr val="C00000"/>
                </a:solidFill>
              </a:rPr>
              <a:t> </a:t>
            </a:r>
            <a:r>
              <a:rPr lang="en-US" altLang="zh-CN" dirty="0">
                <a:solidFill>
                  <a:srgbClr val="C00000"/>
                </a:solidFill>
              </a:rPr>
              <a:t>coefficient:</a:t>
            </a:r>
            <a:r>
              <a:rPr lang="zh-CN" altLang="en-US" dirty="0">
                <a:solidFill>
                  <a:srgbClr val="C00000"/>
                </a:solidFill>
              </a:rPr>
              <a:t> </a:t>
            </a:r>
            <a:r>
              <a:rPr lang="en-US" altLang="zh-CN" dirty="0">
                <a:solidFill>
                  <a:srgbClr val="C00000"/>
                </a:solidFill>
              </a:rPr>
              <a:t>diffusion</a:t>
            </a:r>
            <a:r>
              <a:rPr lang="zh-CN" altLang="en-US" dirty="0">
                <a:solidFill>
                  <a:srgbClr val="C00000"/>
                </a:solidFill>
              </a:rPr>
              <a:t> </a:t>
            </a:r>
            <a:r>
              <a:rPr lang="en-US" altLang="zh-CN" dirty="0">
                <a:solidFill>
                  <a:srgbClr val="C00000"/>
                </a:solidFill>
              </a:rPr>
              <a:t>rate</a:t>
            </a:r>
            <a:r>
              <a:rPr lang="zh-CN" altLang="en-US" dirty="0">
                <a:solidFill>
                  <a:srgbClr val="C00000"/>
                </a:solidFill>
              </a:rPr>
              <a:t> </a:t>
            </a:r>
            <a:r>
              <a:rPr lang="en-US" altLang="zh-CN" dirty="0">
                <a:solidFill>
                  <a:srgbClr val="C00000"/>
                </a:solidFill>
              </a:rPr>
              <a:t>of</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a:solidFill>
                  <a:srgbClr val="C00000"/>
                </a:solidFill>
              </a:rPr>
              <a:t>chemicals</a:t>
            </a:r>
            <a:endParaRPr lang="en-US" dirty="0">
              <a:solidFill>
                <a:srgbClr val="C00000"/>
              </a:solidFill>
            </a:endParaRPr>
          </a:p>
        </p:txBody>
      </p:sp>
      <p:cxnSp>
        <p:nvCxnSpPr>
          <p:cNvPr id="16" name="Curved Connector 15">
            <a:extLst>
              <a:ext uri="{FF2B5EF4-FFF2-40B4-BE49-F238E27FC236}">
                <a16:creationId xmlns:a16="http://schemas.microsoft.com/office/drawing/2014/main" id="{4B311B77-3A3A-2347-AD36-7BFF7C1078B4}"/>
              </a:ext>
            </a:extLst>
          </p:cNvPr>
          <p:cNvCxnSpPr>
            <a:cxnSpLocks/>
            <a:stCxn id="14" idx="4"/>
            <a:endCxn id="13" idx="0"/>
          </p:cNvCxnSpPr>
          <p:nvPr/>
        </p:nvCxnSpPr>
        <p:spPr>
          <a:xfrm rot="5400000">
            <a:off x="3722367" y="3133901"/>
            <a:ext cx="1508191" cy="635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53C5C1-8CD5-B24A-A4B9-8530E9BF1E32}"/>
              </a:ext>
            </a:extLst>
          </p:cNvPr>
          <p:cNvCxnSpPr>
            <a:cxnSpLocks/>
            <a:stCxn id="6" idx="4"/>
          </p:cNvCxnSpPr>
          <p:nvPr/>
        </p:nvCxnSpPr>
        <p:spPr>
          <a:xfrm flipH="1">
            <a:off x="2832102" y="2382981"/>
            <a:ext cx="668480" cy="63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574AF1B-5F3B-664D-9176-AB1086DA5980}"/>
              </a:ext>
            </a:extLst>
          </p:cNvPr>
          <p:cNvSpPr/>
          <p:nvPr/>
        </p:nvSpPr>
        <p:spPr>
          <a:xfrm>
            <a:off x="4839276" y="1560105"/>
            <a:ext cx="1197843" cy="9202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E3BF02C-F01D-4544-8493-27D2340F7925}"/>
              </a:ext>
            </a:extLst>
          </p:cNvPr>
          <p:cNvSpPr txBox="1"/>
          <p:nvPr/>
        </p:nvSpPr>
        <p:spPr>
          <a:xfrm>
            <a:off x="5717219" y="3138192"/>
            <a:ext cx="3051608" cy="954107"/>
          </a:xfrm>
          <a:prstGeom prst="rect">
            <a:avLst/>
          </a:prstGeom>
          <a:noFill/>
        </p:spPr>
        <p:txBody>
          <a:bodyPr wrap="square" rtlCol="0">
            <a:spAutoFit/>
          </a:bodyPr>
          <a:lstStyle/>
          <a:p>
            <a:r>
              <a:rPr lang="en-US" altLang="zh-CN" dirty="0">
                <a:solidFill>
                  <a:srgbClr val="C00000"/>
                </a:solidFill>
              </a:rPr>
              <a:t>Laplacian</a:t>
            </a:r>
            <a:r>
              <a:rPr lang="zh-CN" altLang="en-US" dirty="0">
                <a:solidFill>
                  <a:srgbClr val="C00000"/>
                </a:solidFill>
              </a:rPr>
              <a:t> </a:t>
            </a:r>
            <a:r>
              <a:rPr lang="en-US" altLang="zh-CN" dirty="0">
                <a:solidFill>
                  <a:srgbClr val="C00000"/>
                </a:solidFill>
              </a:rPr>
              <a:t>operate:</a:t>
            </a:r>
            <a:r>
              <a:rPr lang="zh-CN" altLang="en-US" dirty="0">
                <a:solidFill>
                  <a:srgbClr val="C00000"/>
                </a:solidFill>
              </a:rPr>
              <a:t> </a:t>
            </a:r>
            <a:r>
              <a:rPr lang="en-US" altLang="zh-CN" dirty="0">
                <a:solidFill>
                  <a:srgbClr val="C00000"/>
                </a:solidFill>
              </a:rPr>
              <a:t>these</a:t>
            </a:r>
            <a:r>
              <a:rPr lang="zh-CN" altLang="en-US" dirty="0">
                <a:solidFill>
                  <a:srgbClr val="C00000"/>
                </a:solidFill>
              </a:rPr>
              <a:t> </a:t>
            </a:r>
            <a:r>
              <a:rPr lang="en-US" altLang="zh-CN" dirty="0">
                <a:solidFill>
                  <a:srgbClr val="C00000"/>
                </a:solidFill>
              </a:rPr>
              <a:t>are</a:t>
            </a:r>
            <a:r>
              <a:rPr lang="zh-CN" altLang="en-US" dirty="0">
                <a:solidFill>
                  <a:srgbClr val="C00000"/>
                </a:solidFill>
              </a:rPr>
              <a:t> </a:t>
            </a:r>
            <a:r>
              <a:rPr lang="en-US" altLang="zh-CN" dirty="0">
                <a:solidFill>
                  <a:srgbClr val="C00000"/>
                </a:solidFill>
              </a:rPr>
              <a:t>2D</a:t>
            </a:r>
            <a:r>
              <a:rPr lang="zh-CN" altLang="en-US" dirty="0">
                <a:solidFill>
                  <a:srgbClr val="C00000"/>
                </a:solidFill>
              </a:rPr>
              <a:t> </a:t>
            </a:r>
            <a:r>
              <a:rPr lang="en-US" altLang="zh-CN" dirty="0" err="1">
                <a:solidFill>
                  <a:srgbClr val="C00000"/>
                </a:solidFill>
              </a:rPr>
              <a:t>laplacian</a:t>
            </a:r>
            <a:r>
              <a:rPr lang="zh-CN" altLang="en-US" dirty="0">
                <a:solidFill>
                  <a:srgbClr val="C00000"/>
                </a:solidFill>
              </a:rPr>
              <a:t> </a:t>
            </a:r>
            <a:r>
              <a:rPr lang="en-US" altLang="zh-CN" dirty="0">
                <a:solidFill>
                  <a:srgbClr val="C00000"/>
                </a:solidFill>
              </a:rPr>
              <a:t>functions,</a:t>
            </a:r>
            <a:r>
              <a:rPr lang="zh-CN" altLang="en-US" dirty="0">
                <a:solidFill>
                  <a:srgbClr val="C00000"/>
                </a:solidFill>
              </a:rPr>
              <a:t> </a:t>
            </a:r>
            <a:r>
              <a:rPr lang="en-US" altLang="zh-CN" dirty="0">
                <a:solidFill>
                  <a:srgbClr val="C00000"/>
                </a:solidFill>
              </a:rPr>
              <a:t>which</a:t>
            </a:r>
            <a:r>
              <a:rPr lang="zh-CN" altLang="en-US" dirty="0">
                <a:solidFill>
                  <a:srgbClr val="C00000"/>
                </a:solidFill>
              </a:rPr>
              <a:t> </a:t>
            </a:r>
            <a:r>
              <a:rPr lang="en-US" altLang="zh-CN" dirty="0">
                <a:solidFill>
                  <a:srgbClr val="C00000"/>
                </a:solidFill>
              </a:rPr>
              <a:t>give</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a:solidFill>
                  <a:srgbClr val="C00000"/>
                </a:solidFill>
              </a:rPr>
              <a:t>difference</a:t>
            </a:r>
            <a:r>
              <a:rPr lang="zh-CN" altLang="en-US" dirty="0">
                <a:solidFill>
                  <a:srgbClr val="C00000"/>
                </a:solidFill>
              </a:rPr>
              <a:t> </a:t>
            </a:r>
            <a:r>
              <a:rPr lang="en-US" altLang="zh-CN" dirty="0">
                <a:solidFill>
                  <a:srgbClr val="C00000"/>
                </a:solidFill>
              </a:rPr>
              <a:t>between</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a:solidFill>
                  <a:srgbClr val="C00000"/>
                </a:solidFill>
              </a:rPr>
              <a:t>average</a:t>
            </a:r>
            <a:r>
              <a:rPr lang="zh-CN" altLang="en-US" dirty="0">
                <a:solidFill>
                  <a:srgbClr val="C00000"/>
                </a:solidFill>
              </a:rPr>
              <a:t> </a:t>
            </a:r>
            <a:r>
              <a:rPr lang="en-US" altLang="zh-CN" dirty="0">
                <a:solidFill>
                  <a:srgbClr val="C00000"/>
                </a:solidFill>
              </a:rPr>
              <a:t>of</a:t>
            </a:r>
            <a:r>
              <a:rPr lang="zh-CN" altLang="en-US" dirty="0">
                <a:solidFill>
                  <a:srgbClr val="C00000"/>
                </a:solidFill>
              </a:rPr>
              <a:t> </a:t>
            </a:r>
            <a:r>
              <a:rPr lang="en-US" altLang="zh-CN" dirty="0">
                <a:solidFill>
                  <a:srgbClr val="C00000"/>
                </a:solidFill>
              </a:rPr>
              <a:t>nearby</a:t>
            </a:r>
            <a:r>
              <a:rPr lang="zh-CN" altLang="en-US" dirty="0">
                <a:solidFill>
                  <a:srgbClr val="C00000"/>
                </a:solidFill>
              </a:rPr>
              <a:t> </a:t>
            </a:r>
            <a:r>
              <a:rPr lang="en-US" altLang="zh-CN" dirty="0">
                <a:solidFill>
                  <a:srgbClr val="C00000"/>
                </a:solidFill>
              </a:rPr>
              <a:t>grid</a:t>
            </a:r>
            <a:r>
              <a:rPr lang="zh-CN" altLang="en-US" dirty="0">
                <a:solidFill>
                  <a:srgbClr val="C00000"/>
                </a:solidFill>
              </a:rPr>
              <a:t> </a:t>
            </a:r>
            <a:r>
              <a:rPr lang="en-US" altLang="zh-CN" dirty="0">
                <a:solidFill>
                  <a:srgbClr val="C00000"/>
                </a:solidFill>
              </a:rPr>
              <a:t>cells</a:t>
            </a:r>
            <a:r>
              <a:rPr lang="zh-CN" altLang="en-US" dirty="0">
                <a:solidFill>
                  <a:srgbClr val="C00000"/>
                </a:solidFill>
              </a:rPr>
              <a:t> </a:t>
            </a:r>
            <a:r>
              <a:rPr lang="en-US" altLang="zh-CN" dirty="0">
                <a:solidFill>
                  <a:srgbClr val="C00000"/>
                </a:solidFill>
              </a:rPr>
              <a:t>and</a:t>
            </a:r>
            <a:r>
              <a:rPr lang="zh-CN" altLang="en-US" dirty="0">
                <a:solidFill>
                  <a:srgbClr val="C00000"/>
                </a:solidFill>
              </a:rPr>
              <a:t> </a:t>
            </a:r>
            <a:r>
              <a:rPr lang="en-US" altLang="zh-CN" dirty="0">
                <a:solidFill>
                  <a:srgbClr val="C00000"/>
                </a:solidFill>
              </a:rPr>
              <a:t>this</a:t>
            </a:r>
            <a:r>
              <a:rPr lang="zh-CN" altLang="en-US" dirty="0">
                <a:solidFill>
                  <a:srgbClr val="C00000"/>
                </a:solidFill>
              </a:rPr>
              <a:t> </a:t>
            </a:r>
            <a:r>
              <a:rPr lang="en-US" altLang="zh-CN" dirty="0">
                <a:solidFill>
                  <a:srgbClr val="C00000"/>
                </a:solidFill>
              </a:rPr>
              <a:t>cell.</a:t>
            </a:r>
            <a:endParaRPr lang="en-US" dirty="0">
              <a:solidFill>
                <a:srgbClr val="C00000"/>
              </a:solidFill>
            </a:endParaRPr>
          </a:p>
        </p:txBody>
      </p:sp>
      <p:cxnSp>
        <p:nvCxnSpPr>
          <p:cNvPr id="27" name="Straight Arrow Connector 26">
            <a:extLst>
              <a:ext uri="{FF2B5EF4-FFF2-40B4-BE49-F238E27FC236}">
                <a16:creationId xmlns:a16="http://schemas.microsoft.com/office/drawing/2014/main" id="{DBD17196-CB7F-984B-9917-98E3425763D8}"/>
              </a:ext>
            </a:extLst>
          </p:cNvPr>
          <p:cNvCxnSpPr>
            <a:cxnSpLocks/>
            <a:stCxn id="24" idx="5"/>
            <a:endCxn id="23" idx="0"/>
          </p:cNvCxnSpPr>
          <p:nvPr/>
        </p:nvCxnSpPr>
        <p:spPr>
          <a:xfrm>
            <a:off x="5861699" y="2345551"/>
            <a:ext cx="1381324" cy="792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72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7826360" cy="597600"/>
          </a:xfrm>
          <a:prstGeom prst="rect">
            <a:avLst/>
          </a:prstGeom>
          <a:noFill/>
          <a:ln>
            <a:noFill/>
          </a:ln>
        </p:spPr>
        <p:txBody>
          <a:bodyPr spcFirstLastPara="1" wrap="square" lIns="91425" tIns="91425" rIns="91425" bIns="91425" anchor="t" anchorCtr="0">
            <a:noAutofit/>
          </a:bodyPr>
          <a:lstStyle/>
          <a:p>
            <a:pPr lvl="0"/>
            <a:r>
              <a:rPr lang="en-US" sz="2800" b="1" dirty="0">
                <a:latin typeface="Open Sans"/>
                <a:ea typeface="Open Sans"/>
                <a:cs typeface="Open Sans"/>
                <a:sym typeface="Open Sans"/>
              </a:rPr>
              <a:t>Wood Texture Image Processing</a:t>
            </a:r>
            <a:endParaRPr sz="2800" b="1" dirty="0">
              <a:latin typeface="Open Sans"/>
              <a:ea typeface="Open Sans"/>
              <a:cs typeface="Open Sans"/>
              <a:sym typeface="Open Sans"/>
            </a:endParaRPr>
          </a:p>
        </p:txBody>
      </p:sp>
      <p:sp>
        <p:nvSpPr>
          <p:cNvPr id="2" name="AutoShape 2">
            <a:extLst>
              <a:ext uri="{FF2B5EF4-FFF2-40B4-BE49-F238E27FC236}">
                <a16:creationId xmlns:a16="http://schemas.microsoft.com/office/drawing/2014/main" id="{11EED4D5-6696-7342-8DAC-CFE20038ED8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78004938-1BC7-CF40-9376-B46BFE93B34F}"/>
              </a:ext>
            </a:extLst>
          </p:cNvPr>
          <p:cNvSpPr txBox="1"/>
          <p:nvPr/>
        </p:nvSpPr>
        <p:spPr>
          <a:xfrm>
            <a:off x="597550" y="892049"/>
            <a:ext cx="7936850" cy="523220"/>
          </a:xfrm>
          <a:prstGeom prst="rect">
            <a:avLst/>
          </a:prstGeom>
          <a:noFill/>
        </p:spPr>
        <p:txBody>
          <a:bodyPr wrap="square" rtlCol="0">
            <a:spAutoFit/>
          </a:bodyPr>
          <a:lstStyle/>
          <a:p>
            <a:r>
              <a:rPr lang="en-US" altLang="zh-CN" dirty="0"/>
              <a:t>T</a:t>
            </a:r>
            <a:r>
              <a:rPr lang="en-US" dirty="0"/>
              <a:t>he Fitzhugh-Nagumo Equation of a </a:t>
            </a:r>
            <a:r>
              <a:rPr lang="en-US" dirty="0" err="1"/>
              <a:t>reaction－diffusion</a:t>
            </a:r>
            <a:r>
              <a:rPr lang="en-US" dirty="0"/>
              <a:t> system</a:t>
            </a:r>
            <a:r>
              <a:rPr lang="zh-CN" altLang="en-US" dirty="0"/>
              <a:t> </a:t>
            </a:r>
            <a:r>
              <a:rPr lang="en-US" altLang="zh-CN" dirty="0"/>
              <a:t>is</a:t>
            </a:r>
            <a:r>
              <a:rPr lang="zh-CN" altLang="en-US" dirty="0"/>
              <a:t> </a:t>
            </a:r>
            <a:r>
              <a:rPr lang="en-US" altLang="zh-CN" dirty="0"/>
              <a:t>(we</a:t>
            </a:r>
            <a:r>
              <a:rPr lang="zh-CN" altLang="en-US" dirty="0"/>
              <a:t> </a:t>
            </a:r>
            <a:r>
              <a:rPr lang="en-US" altLang="zh-CN" dirty="0"/>
              <a:t>assume</a:t>
            </a:r>
            <a:r>
              <a:rPr lang="zh-CN" altLang="en-US" dirty="0"/>
              <a:t> </a:t>
            </a:r>
            <a:r>
              <a:rPr lang="en-US" altLang="zh-CN" dirty="0"/>
              <a:t>that</a:t>
            </a:r>
            <a:r>
              <a:rPr lang="zh-CN" altLang="en-US" dirty="0"/>
              <a:t> </a:t>
            </a:r>
            <a:r>
              <a:rPr lang="en-US" altLang="zh-CN" dirty="0"/>
              <a:t>there</a:t>
            </a:r>
            <a:r>
              <a:rPr lang="zh-CN" altLang="en-US" dirty="0"/>
              <a:t> </a:t>
            </a:r>
            <a:r>
              <a:rPr lang="en-US" altLang="zh-CN" dirty="0"/>
              <a:t>are</a:t>
            </a:r>
            <a:r>
              <a:rPr lang="zh-CN" altLang="en-US" dirty="0"/>
              <a:t> </a:t>
            </a:r>
            <a:r>
              <a:rPr lang="en-US" altLang="zh-CN" dirty="0"/>
              <a:t>two</a:t>
            </a:r>
            <a:r>
              <a:rPr lang="zh-CN" altLang="en-US" dirty="0"/>
              <a:t> </a:t>
            </a:r>
            <a:r>
              <a:rPr lang="en-US" altLang="zh-CN" dirty="0"/>
              <a:t>chemicals</a:t>
            </a:r>
            <a:r>
              <a:rPr lang="zh-CN" altLang="en-US" dirty="0"/>
              <a:t> </a:t>
            </a:r>
            <a:r>
              <a:rPr lang="en-US" altLang="zh-CN" dirty="0"/>
              <a:t>diffuse</a:t>
            </a:r>
            <a:r>
              <a:rPr lang="zh-CN" altLang="en-US" dirty="0"/>
              <a:t> </a:t>
            </a:r>
            <a:r>
              <a:rPr lang="en-US" altLang="zh-CN" dirty="0"/>
              <a:t>across</a:t>
            </a:r>
            <a:r>
              <a:rPr lang="zh-CN" altLang="en-US" dirty="0"/>
              <a:t> </a:t>
            </a:r>
            <a:r>
              <a:rPr lang="en-US" altLang="zh-CN" dirty="0"/>
              <a:t>the</a:t>
            </a:r>
            <a:r>
              <a:rPr lang="zh-CN" altLang="en-US" dirty="0"/>
              <a:t> </a:t>
            </a:r>
            <a:r>
              <a:rPr lang="en-US" altLang="zh-CN" dirty="0"/>
              <a:t>grid):</a:t>
            </a:r>
            <a:endParaRPr lang="en-US" dirty="0"/>
          </a:p>
        </p:txBody>
      </p:sp>
      <p:pic>
        <p:nvPicPr>
          <p:cNvPr id="7" name="Picture 6">
            <a:extLst>
              <a:ext uri="{FF2B5EF4-FFF2-40B4-BE49-F238E27FC236}">
                <a16:creationId xmlns:a16="http://schemas.microsoft.com/office/drawing/2014/main" id="{D7747D59-0F49-CC41-9F48-6D097DD44F55}"/>
              </a:ext>
            </a:extLst>
          </p:cNvPr>
          <p:cNvPicPr>
            <a:picLocks noChangeAspect="1"/>
          </p:cNvPicPr>
          <p:nvPr/>
        </p:nvPicPr>
        <p:blipFill>
          <a:blip r:embed="rId3"/>
          <a:stretch>
            <a:fillRect/>
          </a:stretch>
        </p:blipFill>
        <p:spPr>
          <a:xfrm>
            <a:off x="1061605" y="1591541"/>
            <a:ext cx="3901209" cy="1132609"/>
          </a:xfrm>
          <a:prstGeom prst="rect">
            <a:avLst/>
          </a:prstGeom>
        </p:spPr>
      </p:pic>
      <p:pic>
        <p:nvPicPr>
          <p:cNvPr id="8" name="Picture 7">
            <a:extLst>
              <a:ext uri="{FF2B5EF4-FFF2-40B4-BE49-F238E27FC236}">
                <a16:creationId xmlns:a16="http://schemas.microsoft.com/office/drawing/2014/main" id="{CF693CB6-D84C-0346-84E9-92046DEC52B1}"/>
              </a:ext>
            </a:extLst>
          </p:cNvPr>
          <p:cNvPicPr>
            <a:picLocks noChangeAspect="1"/>
          </p:cNvPicPr>
          <p:nvPr/>
        </p:nvPicPr>
        <p:blipFill>
          <a:blip r:embed="rId4"/>
          <a:stretch>
            <a:fillRect/>
          </a:stretch>
        </p:blipFill>
        <p:spPr>
          <a:xfrm>
            <a:off x="3622711" y="3298969"/>
            <a:ext cx="5187056" cy="967798"/>
          </a:xfrm>
          <a:prstGeom prst="rect">
            <a:avLst/>
          </a:prstGeom>
        </p:spPr>
      </p:pic>
      <p:sp>
        <p:nvSpPr>
          <p:cNvPr id="10" name="Rectangle 9">
            <a:extLst>
              <a:ext uri="{FF2B5EF4-FFF2-40B4-BE49-F238E27FC236}">
                <a16:creationId xmlns:a16="http://schemas.microsoft.com/office/drawing/2014/main" id="{F5B87DD7-4EBC-3D4F-BAAB-1879472BE2BC}"/>
              </a:ext>
            </a:extLst>
          </p:cNvPr>
          <p:cNvSpPr/>
          <p:nvPr/>
        </p:nvSpPr>
        <p:spPr>
          <a:xfrm>
            <a:off x="3694545" y="1556543"/>
            <a:ext cx="1268269" cy="12026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1F34F3F-627B-FD4A-AD8F-BB5BFEA47522}"/>
              </a:ext>
            </a:extLst>
          </p:cNvPr>
          <p:cNvSpPr/>
          <p:nvPr/>
        </p:nvSpPr>
        <p:spPr>
          <a:xfrm>
            <a:off x="3694545" y="3298969"/>
            <a:ext cx="5133695" cy="967798"/>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A944545-8F4A-1947-BC2A-8190E50FA79A}"/>
              </a:ext>
            </a:extLst>
          </p:cNvPr>
          <p:cNvSpPr/>
          <p:nvPr/>
        </p:nvSpPr>
        <p:spPr>
          <a:xfrm>
            <a:off x="4239491" y="2826327"/>
            <a:ext cx="332509" cy="3694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96FF42F-C388-3642-A92B-5FEB47BEE57B}"/>
              </a:ext>
            </a:extLst>
          </p:cNvPr>
          <p:cNvSpPr/>
          <p:nvPr/>
        </p:nvSpPr>
        <p:spPr>
          <a:xfrm>
            <a:off x="2169967" y="1466862"/>
            <a:ext cx="1348509" cy="1343675"/>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2711B34-8A20-564C-8D61-2A18BD417C94}"/>
              </a:ext>
            </a:extLst>
          </p:cNvPr>
          <p:cNvSpPr txBox="1"/>
          <p:nvPr/>
        </p:nvSpPr>
        <p:spPr>
          <a:xfrm>
            <a:off x="2013527" y="2909757"/>
            <a:ext cx="1633781" cy="338554"/>
          </a:xfrm>
          <a:prstGeom prst="rect">
            <a:avLst/>
          </a:prstGeom>
          <a:noFill/>
        </p:spPr>
        <p:txBody>
          <a:bodyPr wrap="none" rtlCol="0">
            <a:spAutoFit/>
          </a:bodyPr>
          <a:lstStyle/>
          <a:p>
            <a:r>
              <a:rPr lang="en-US" altLang="zh-CN" sz="1600" b="1" dirty="0">
                <a:solidFill>
                  <a:srgbClr val="92D050"/>
                </a:solidFill>
              </a:rPr>
              <a:t>Diffusion</a:t>
            </a:r>
            <a:r>
              <a:rPr lang="zh-CN" altLang="en-US" sz="1600" b="1" dirty="0">
                <a:solidFill>
                  <a:srgbClr val="92D050"/>
                </a:solidFill>
              </a:rPr>
              <a:t> </a:t>
            </a:r>
            <a:r>
              <a:rPr lang="en-US" altLang="zh-CN" sz="1600" b="1" dirty="0">
                <a:solidFill>
                  <a:srgbClr val="92D050"/>
                </a:solidFill>
              </a:rPr>
              <a:t>Term</a:t>
            </a:r>
            <a:endParaRPr lang="en-US" sz="1600" b="1" dirty="0">
              <a:solidFill>
                <a:srgbClr val="92D050"/>
              </a:solidFill>
            </a:endParaRPr>
          </a:p>
        </p:txBody>
      </p:sp>
      <p:sp>
        <p:nvSpPr>
          <p:cNvPr id="25" name="TextBox 24">
            <a:extLst>
              <a:ext uri="{FF2B5EF4-FFF2-40B4-BE49-F238E27FC236}">
                <a16:creationId xmlns:a16="http://schemas.microsoft.com/office/drawing/2014/main" id="{2A0FA21B-EA28-6B48-AB31-1590D8246A6C}"/>
              </a:ext>
            </a:extLst>
          </p:cNvPr>
          <p:cNvSpPr txBox="1"/>
          <p:nvPr/>
        </p:nvSpPr>
        <p:spPr>
          <a:xfrm>
            <a:off x="5138883" y="1984810"/>
            <a:ext cx="1609736" cy="338554"/>
          </a:xfrm>
          <a:prstGeom prst="rect">
            <a:avLst/>
          </a:prstGeom>
          <a:noFill/>
        </p:spPr>
        <p:txBody>
          <a:bodyPr wrap="none" rtlCol="0">
            <a:spAutoFit/>
          </a:bodyPr>
          <a:lstStyle/>
          <a:p>
            <a:r>
              <a:rPr lang="en-US" altLang="zh-CN" sz="1600" b="1" dirty="0">
                <a:solidFill>
                  <a:srgbClr val="FFC000"/>
                </a:solidFill>
              </a:rPr>
              <a:t>Reaction</a:t>
            </a:r>
            <a:r>
              <a:rPr lang="zh-CN" altLang="en-US" sz="1600" b="1" dirty="0">
                <a:solidFill>
                  <a:srgbClr val="FFC000"/>
                </a:solidFill>
              </a:rPr>
              <a:t> </a:t>
            </a:r>
            <a:r>
              <a:rPr lang="en-US" altLang="zh-CN" sz="1600" b="1" dirty="0">
                <a:solidFill>
                  <a:srgbClr val="FFC000"/>
                </a:solidFill>
              </a:rPr>
              <a:t>Term</a:t>
            </a:r>
            <a:endParaRPr lang="en-US" sz="1600" b="1" dirty="0">
              <a:solidFill>
                <a:srgbClr val="FFC000"/>
              </a:solidFill>
            </a:endParaRPr>
          </a:p>
        </p:txBody>
      </p:sp>
    </p:spTree>
    <p:extLst>
      <p:ext uri="{BB962C8B-B14F-4D97-AF65-F5344CB8AC3E}">
        <p14:creationId xmlns:p14="http://schemas.microsoft.com/office/powerpoint/2010/main" val="3655517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7826360" cy="597600"/>
          </a:xfrm>
          <a:prstGeom prst="rect">
            <a:avLst/>
          </a:prstGeom>
          <a:noFill/>
          <a:ln>
            <a:noFill/>
          </a:ln>
        </p:spPr>
        <p:txBody>
          <a:bodyPr spcFirstLastPara="1" wrap="square" lIns="91425" tIns="91425" rIns="91425" bIns="91425" anchor="t" anchorCtr="0">
            <a:noAutofit/>
          </a:bodyPr>
          <a:lstStyle/>
          <a:p>
            <a:pPr lvl="0"/>
            <a:r>
              <a:rPr lang="en-US" sz="2800" b="1" dirty="0">
                <a:latin typeface="Open Sans"/>
                <a:ea typeface="Open Sans"/>
                <a:cs typeface="Open Sans"/>
                <a:sym typeface="Open Sans"/>
              </a:rPr>
              <a:t>Wood Texture Image Processing</a:t>
            </a:r>
            <a:endParaRPr sz="2800" b="1" dirty="0">
              <a:latin typeface="Open Sans"/>
              <a:ea typeface="Open Sans"/>
              <a:cs typeface="Open Sans"/>
              <a:sym typeface="Open Sans"/>
            </a:endParaRPr>
          </a:p>
        </p:txBody>
      </p:sp>
      <p:pic>
        <p:nvPicPr>
          <p:cNvPr id="2" name="Picture 1">
            <a:extLst>
              <a:ext uri="{FF2B5EF4-FFF2-40B4-BE49-F238E27FC236}">
                <a16:creationId xmlns:a16="http://schemas.microsoft.com/office/drawing/2014/main" id="{7EEE8858-E2E0-BF42-AA76-854E7997ED23}"/>
              </a:ext>
            </a:extLst>
          </p:cNvPr>
          <p:cNvPicPr>
            <a:picLocks noChangeAspect="1"/>
          </p:cNvPicPr>
          <p:nvPr/>
        </p:nvPicPr>
        <p:blipFill>
          <a:blip r:embed="rId3"/>
          <a:stretch>
            <a:fillRect/>
          </a:stretch>
        </p:blipFill>
        <p:spPr>
          <a:xfrm>
            <a:off x="1870139" y="1393350"/>
            <a:ext cx="4848514" cy="2659756"/>
          </a:xfrm>
          <a:prstGeom prst="rect">
            <a:avLst/>
          </a:prstGeom>
        </p:spPr>
      </p:pic>
      <p:sp>
        <p:nvSpPr>
          <p:cNvPr id="5" name="TextBox 4">
            <a:extLst>
              <a:ext uri="{FF2B5EF4-FFF2-40B4-BE49-F238E27FC236}">
                <a16:creationId xmlns:a16="http://schemas.microsoft.com/office/drawing/2014/main" id="{892FF582-D445-C341-8A0F-91C1953F06BB}"/>
              </a:ext>
            </a:extLst>
          </p:cNvPr>
          <p:cNvSpPr txBox="1"/>
          <p:nvPr/>
        </p:nvSpPr>
        <p:spPr>
          <a:xfrm>
            <a:off x="597550" y="1024457"/>
            <a:ext cx="4366901" cy="307777"/>
          </a:xfrm>
          <a:prstGeom prst="rect">
            <a:avLst/>
          </a:prstGeom>
          <a:noFill/>
        </p:spPr>
        <p:txBody>
          <a:bodyPr wrap="none" rtlCol="0">
            <a:spAutoFit/>
          </a:bodyPr>
          <a:lstStyle/>
          <a:p>
            <a:r>
              <a:rPr lang="en-US" dirty="0"/>
              <a:t>The discrete reaction-diffusion update equations are</a:t>
            </a:r>
            <a:r>
              <a:rPr lang="en-US" altLang="zh-CN" dirty="0"/>
              <a:t>:</a:t>
            </a:r>
            <a:endParaRPr lang="en-US" dirty="0"/>
          </a:p>
        </p:txBody>
      </p:sp>
      <p:sp>
        <p:nvSpPr>
          <p:cNvPr id="7" name="TextBox 6">
            <a:extLst>
              <a:ext uri="{FF2B5EF4-FFF2-40B4-BE49-F238E27FC236}">
                <a16:creationId xmlns:a16="http://schemas.microsoft.com/office/drawing/2014/main" id="{B010467A-3DD9-B243-A445-DE1C4B06233B}"/>
              </a:ext>
            </a:extLst>
          </p:cNvPr>
          <p:cNvSpPr txBox="1"/>
          <p:nvPr/>
        </p:nvSpPr>
        <p:spPr>
          <a:xfrm>
            <a:off x="597550" y="4114222"/>
            <a:ext cx="3696846" cy="307777"/>
          </a:xfrm>
          <a:prstGeom prst="rect">
            <a:avLst/>
          </a:prstGeom>
          <a:noFill/>
        </p:spPr>
        <p:txBody>
          <a:bodyPr wrap="none" rtlCol="0">
            <a:spAutoFit/>
          </a:bodyPr>
          <a:lstStyle/>
          <a:p>
            <a:r>
              <a:rPr lang="en-US" altLang="zh-CN" dirty="0"/>
              <a:t>The</a:t>
            </a:r>
            <a:r>
              <a:rPr lang="zh-CN" altLang="en-US" dirty="0"/>
              <a:t> </a:t>
            </a:r>
            <a:r>
              <a:rPr lang="en-US" altLang="zh-CN" dirty="0"/>
              <a:t>same</a:t>
            </a:r>
            <a:r>
              <a:rPr lang="zh-CN" altLang="en-US" dirty="0"/>
              <a:t> </a:t>
            </a:r>
            <a:r>
              <a:rPr lang="en-US" altLang="zh-CN" dirty="0"/>
              <a:t>calculation</a:t>
            </a:r>
            <a:r>
              <a:rPr lang="zh-CN" altLang="en-US" dirty="0"/>
              <a:t> </a:t>
            </a:r>
            <a:r>
              <a:rPr lang="en-US" altLang="zh-CN" dirty="0"/>
              <a:t>process</a:t>
            </a:r>
            <a:r>
              <a:rPr lang="zh-CN" altLang="en-US" dirty="0"/>
              <a:t> </a:t>
            </a:r>
            <a:r>
              <a:rPr lang="en-US" altLang="zh-CN" dirty="0"/>
              <a:t>of</a:t>
            </a:r>
            <a:r>
              <a:rPr lang="zh-CN" altLang="en-US" dirty="0"/>
              <a:t> </a:t>
            </a:r>
            <a:r>
              <a:rPr lang="en-US" altLang="zh-CN" dirty="0"/>
              <a:t>chemical</a:t>
            </a:r>
            <a:r>
              <a:rPr lang="zh-CN" altLang="en-US" dirty="0"/>
              <a:t> </a:t>
            </a:r>
            <a:r>
              <a:rPr lang="en-US" altLang="zh-CN" dirty="0"/>
              <a:t>v.</a:t>
            </a:r>
            <a:endParaRPr lang="en-US" dirty="0"/>
          </a:p>
        </p:txBody>
      </p:sp>
    </p:spTree>
    <p:extLst>
      <p:ext uri="{BB962C8B-B14F-4D97-AF65-F5344CB8AC3E}">
        <p14:creationId xmlns:p14="http://schemas.microsoft.com/office/powerpoint/2010/main" val="1475289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7826360" cy="597600"/>
          </a:xfrm>
          <a:prstGeom prst="rect">
            <a:avLst/>
          </a:prstGeom>
          <a:noFill/>
          <a:ln>
            <a:noFill/>
          </a:ln>
        </p:spPr>
        <p:txBody>
          <a:bodyPr spcFirstLastPara="1" wrap="square" lIns="91425" tIns="91425" rIns="91425" bIns="91425" anchor="t" anchorCtr="0">
            <a:noAutofit/>
          </a:bodyPr>
          <a:lstStyle/>
          <a:p>
            <a:pPr lvl="0"/>
            <a:r>
              <a:rPr lang="en-US" altLang="zh-CN" sz="2800" b="1" dirty="0">
                <a:latin typeface="Open Sans"/>
                <a:ea typeface="Open Sans"/>
                <a:cs typeface="Open Sans"/>
                <a:sym typeface="Open Sans"/>
              </a:rPr>
              <a:t>Step</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1:</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Discrete Laplacian</a:t>
            </a:r>
            <a:r>
              <a:rPr lang="zh-CN" altLang="en-US" sz="2800" b="1" dirty="0">
                <a:latin typeface="Open Sans"/>
                <a:ea typeface="Open Sans"/>
                <a:cs typeface="Open Sans"/>
                <a:sym typeface="Open Sans"/>
              </a:rPr>
              <a:t> </a:t>
            </a:r>
            <a:endParaRPr sz="2800" b="1" dirty="0">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1F1A32-0367-D744-834C-57E1028C79D8}"/>
                  </a:ext>
                </a:extLst>
              </p:cNvPr>
              <p:cNvSpPr txBox="1"/>
              <p:nvPr/>
            </p:nvSpPr>
            <p:spPr>
              <a:xfrm>
                <a:off x="707566" y="1043492"/>
                <a:ext cx="7606328" cy="1991379"/>
              </a:xfrm>
              <a:prstGeom prst="rect">
                <a:avLst/>
              </a:prstGeom>
              <a:noFill/>
            </p:spPr>
            <p:txBody>
              <a:bodyPr wrap="square" rtlCol="0">
                <a:spAutoFit/>
              </a:bodyPr>
              <a:lstStyle/>
              <a:p>
                <a:pPr>
                  <a:lnSpc>
                    <a:spcPct val="150000"/>
                  </a:lnSpc>
                </a:pPr>
                <a:r>
                  <a:rPr lang="en-US" altLang="zh-CN" dirty="0">
                    <a:solidFill>
                      <a:srgbClr val="C00000"/>
                    </a:solidFill>
                  </a:rPr>
                  <a:t>T</a:t>
                </a:r>
                <a:r>
                  <a:rPr lang="en-US" dirty="0">
                    <a:solidFill>
                      <a:srgbClr val="C00000"/>
                    </a:solidFill>
                  </a:rPr>
                  <a:t>he discretized Laplacian of a grid cell (</a:t>
                </a:r>
                <a:r>
                  <a:rPr lang="en-US" dirty="0" err="1">
                    <a:solidFill>
                      <a:srgbClr val="C00000"/>
                    </a:solidFill>
                  </a:rPr>
                  <a:t>i</a:t>
                </a:r>
                <a:r>
                  <a:rPr lang="en-US" dirty="0">
                    <a:solidFill>
                      <a:srgbClr val="C00000"/>
                    </a:solidFill>
                  </a:rPr>
                  <a:t>,</a:t>
                </a:r>
                <a:r>
                  <a:rPr lang="zh-CN" altLang="en-US" dirty="0">
                    <a:solidFill>
                      <a:srgbClr val="C00000"/>
                    </a:solidFill>
                  </a:rPr>
                  <a:t> </a:t>
                </a:r>
                <a:r>
                  <a:rPr lang="en-US" dirty="0">
                    <a:solidFill>
                      <a:srgbClr val="C00000"/>
                    </a:solidFill>
                  </a:rPr>
                  <a:t>j) </a:t>
                </a:r>
                <a:r>
                  <a:rPr lang="en-US" dirty="0"/>
                  <a:t>can be computed by summing over neighboring cells and subtract the value of the original cell with the total weight. One possible implementation is to only recognize direct neighbors of grid difference</a:t>
                </a:r>
                <a:r>
                  <a:rPr lang="zh-CN" altLang="en-US" dirty="0"/>
                  <a:t>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=1,</m:t>
                    </m:r>
                    <m:r>
                      <a:rPr lang="zh-CN" altLang="en-US" b="0" i="1" smtClean="0">
                        <a:latin typeface="Cambria Math" panose="02040503050406030204" pitchFamily="18" charset="0"/>
                      </a:rPr>
                      <m:t> </m:t>
                    </m:r>
                  </m:oMath>
                </a14:m>
                <a:r>
                  <a:rPr lang="en-US" altLang="zh-CN" dirty="0"/>
                  <a:t>which</a:t>
                </a:r>
                <a:r>
                  <a:rPr lang="zh-CN" altLang="en-US" dirty="0"/>
                  <a:t> </a:t>
                </a:r>
                <a:r>
                  <a:rPr lang="en-US" altLang="zh-CN" dirty="0"/>
                  <a:t>is</a:t>
                </a:r>
                <a:r>
                  <a:rPr lang="zh-CN" altLang="en-US" dirty="0"/>
                  <a:t> </a:t>
                </a:r>
                <a:r>
                  <a:rPr lang="en-US" altLang="zh-CN" dirty="0"/>
                  <a:t>to</a:t>
                </a:r>
                <a:r>
                  <a:rPr lang="zh-CN" altLang="en-US" dirty="0"/>
                  <a:t> </a:t>
                </a:r>
                <a:r>
                  <a:rPr lang="en-US" altLang="zh-CN" dirty="0"/>
                  <a:t>say,</a:t>
                </a:r>
                <a:r>
                  <a:rPr lang="zh-CN" altLang="en-US" dirty="0"/>
                  <a:t> </a:t>
                </a:r>
                <a:r>
                  <a:rPr lang="en-US" altLang="zh-CN" dirty="0"/>
                  <a:t>at</a:t>
                </a:r>
                <a:r>
                  <a:rPr lang="en-US" dirty="0"/>
                  <a:t> </a:t>
                </a:r>
                <a:r>
                  <a:rPr lang="en-US" dirty="0">
                    <a:solidFill>
                      <a:srgbClr val="C00000"/>
                    </a:solidFill>
                  </a:rPr>
                  <a:t>(𝑖,</a:t>
                </a:r>
                <a:r>
                  <a:rPr lang="zh-CN" altLang="en-US" dirty="0">
                    <a:solidFill>
                      <a:srgbClr val="C00000"/>
                    </a:solidFill>
                  </a:rPr>
                  <a:t> </a:t>
                </a:r>
                <a:r>
                  <a:rPr lang="en-US" dirty="0">
                    <a:solidFill>
                      <a:srgbClr val="C00000"/>
                    </a:solidFill>
                  </a:rPr>
                  <a:t>𝑗−1), (𝑖,</a:t>
                </a:r>
                <a:r>
                  <a:rPr lang="zh-CN" altLang="en-US" dirty="0">
                    <a:solidFill>
                      <a:srgbClr val="C00000"/>
                    </a:solidFill>
                  </a:rPr>
                  <a:t> </a:t>
                </a:r>
                <a:r>
                  <a:rPr lang="en-US" dirty="0">
                    <a:solidFill>
                      <a:srgbClr val="C00000"/>
                    </a:solidFill>
                  </a:rPr>
                  <a:t>𝑗+1), (𝑖−1,</a:t>
                </a:r>
                <a:r>
                  <a:rPr lang="zh-CN" altLang="en-US" dirty="0">
                    <a:solidFill>
                      <a:srgbClr val="C00000"/>
                    </a:solidFill>
                  </a:rPr>
                  <a:t> </a:t>
                </a:r>
                <a:r>
                  <a:rPr lang="en-US" dirty="0">
                    <a:solidFill>
                      <a:srgbClr val="C00000"/>
                    </a:solidFill>
                  </a:rPr>
                  <a:t>𝑗), and (𝑖+1,</a:t>
                </a:r>
                <a:r>
                  <a:rPr lang="zh-CN" altLang="en-US" dirty="0">
                    <a:solidFill>
                      <a:srgbClr val="C00000"/>
                    </a:solidFill>
                  </a:rPr>
                  <a:t> </a:t>
                </a:r>
                <a:r>
                  <a:rPr lang="en-US" dirty="0">
                    <a:solidFill>
                      <a:srgbClr val="C00000"/>
                    </a:solidFill>
                  </a:rPr>
                  <a:t>𝑗)</a:t>
                </a:r>
                <a:r>
                  <a:rPr lang="en-US" dirty="0"/>
                  <a:t>.</a:t>
                </a:r>
              </a:p>
              <a:p>
                <a:pPr>
                  <a:lnSpc>
                    <a:spcPct val="150000"/>
                  </a:lnSpc>
                </a:pPr>
                <a:endParaRPr lang="en-US" dirty="0"/>
              </a:p>
              <a:p>
                <a:pPr>
                  <a:lnSpc>
                    <a:spcPct val="150000"/>
                  </a:lnSpc>
                </a:pPr>
                <a:r>
                  <a:rPr lang="en-US" altLang="zh-CN" dirty="0"/>
                  <a:t>The</a:t>
                </a:r>
                <a:r>
                  <a:rPr lang="zh-CN" altLang="en-US" dirty="0"/>
                  <a:t> </a:t>
                </a:r>
                <a:r>
                  <a:rPr lang="en-US" altLang="zh-CN" dirty="0"/>
                  <a:t>whole</a:t>
                </a:r>
                <a:r>
                  <a:rPr lang="zh-CN" altLang="en-US" dirty="0"/>
                  <a:t> </a:t>
                </a:r>
                <a:r>
                  <a:rPr lang="en-US" altLang="zh-CN" dirty="0"/>
                  <a:t>updated</a:t>
                </a:r>
                <a:r>
                  <a:rPr lang="zh-CN" altLang="en-US" dirty="0"/>
                  <a:t> </a:t>
                </a:r>
                <a:r>
                  <a:rPr lang="en-US" altLang="zh-CN" dirty="0"/>
                  <a:t>formula</a:t>
                </a:r>
                <a:r>
                  <a:rPr lang="zh-CN" altLang="en-US" dirty="0"/>
                  <a:t> </a:t>
                </a:r>
                <a:r>
                  <a:rPr lang="en-US" altLang="zh-CN" dirty="0"/>
                  <a:t>is:</a:t>
                </a:r>
                <a:endParaRPr lang="en-US" dirty="0"/>
              </a:p>
            </p:txBody>
          </p:sp>
        </mc:Choice>
        <mc:Fallback xmlns="">
          <p:sp>
            <p:nvSpPr>
              <p:cNvPr id="2" name="TextBox 1">
                <a:extLst>
                  <a:ext uri="{FF2B5EF4-FFF2-40B4-BE49-F238E27FC236}">
                    <a16:creationId xmlns:a16="http://schemas.microsoft.com/office/drawing/2014/main" id="{D31F1A32-0367-D744-834C-57E1028C79D8}"/>
                  </a:ext>
                </a:extLst>
              </p:cNvPr>
              <p:cNvSpPr txBox="1">
                <a:spLocks noRot="1" noChangeAspect="1" noMove="1" noResize="1" noEditPoints="1" noAdjustHandles="1" noChangeArrowheads="1" noChangeShapeType="1" noTextEdit="1"/>
              </p:cNvSpPr>
              <p:nvPr/>
            </p:nvSpPr>
            <p:spPr>
              <a:xfrm>
                <a:off x="707566" y="1043492"/>
                <a:ext cx="7606328" cy="1991379"/>
              </a:xfrm>
              <a:prstGeom prst="rect">
                <a:avLst/>
              </a:prstGeom>
              <a:blipFill>
                <a:blip r:embed="rId3"/>
                <a:stretch>
                  <a:fillRect l="-167" b="-189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D2F5FEB-6B6D-3C41-8522-CFF75EB4039C}"/>
              </a:ext>
            </a:extLst>
          </p:cNvPr>
          <p:cNvPicPr>
            <a:picLocks noChangeAspect="1"/>
          </p:cNvPicPr>
          <p:nvPr/>
        </p:nvPicPr>
        <p:blipFill>
          <a:blip r:embed="rId4"/>
          <a:stretch>
            <a:fillRect/>
          </a:stretch>
        </p:blipFill>
        <p:spPr>
          <a:xfrm>
            <a:off x="1210235" y="3216536"/>
            <a:ext cx="6723529" cy="807482"/>
          </a:xfrm>
          <a:prstGeom prst="rect">
            <a:avLst/>
          </a:prstGeom>
        </p:spPr>
      </p:pic>
    </p:spTree>
    <p:extLst>
      <p:ext uri="{BB962C8B-B14F-4D97-AF65-F5344CB8AC3E}">
        <p14:creationId xmlns:p14="http://schemas.microsoft.com/office/powerpoint/2010/main" val="286685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7826360" cy="597600"/>
          </a:xfrm>
          <a:prstGeom prst="rect">
            <a:avLst/>
          </a:prstGeom>
          <a:noFill/>
          <a:ln>
            <a:noFill/>
          </a:ln>
        </p:spPr>
        <p:txBody>
          <a:bodyPr spcFirstLastPara="1" wrap="square" lIns="91425" tIns="91425" rIns="91425" bIns="91425" anchor="t" anchorCtr="0">
            <a:noAutofit/>
          </a:bodyPr>
          <a:lstStyle/>
          <a:p>
            <a:pPr lvl="0"/>
            <a:r>
              <a:rPr lang="en-US" altLang="zh-CN" sz="2800" b="1" dirty="0">
                <a:latin typeface="Open Sans"/>
                <a:ea typeface="Open Sans"/>
                <a:cs typeface="Open Sans"/>
                <a:sym typeface="Open Sans"/>
              </a:rPr>
              <a:t>Step</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1:</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Discrete Laplacian</a:t>
            </a:r>
            <a:r>
              <a:rPr lang="zh-CN" altLang="en-US" sz="2800" b="1" dirty="0">
                <a:latin typeface="Open Sans"/>
                <a:ea typeface="Open Sans"/>
                <a:cs typeface="Open Sans"/>
                <a:sym typeface="Open Sans"/>
              </a:rPr>
              <a:t> </a:t>
            </a:r>
            <a:endParaRPr sz="2800" b="1" dirty="0">
              <a:latin typeface="Open Sans"/>
              <a:ea typeface="Open Sans"/>
              <a:cs typeface="Open Sans"/>
              <a:sym typeface="Open Sans"/>
            </a:endParaRPr>
          </a:p>
        </p:txBody>
      </p:sp>
      <p:pic>
        <p:nvPicPr>
          <p:cNvPr id="6" name="Picture 5">
            <a:extLst>
              <a:ext uri="{FF2B5EF4-FFF2-40B4-BE49-F238E27FC236}">
                <a16:creationId xmlns:a16="http://schemas.microsoft.com/office/drawing/2014/main" id="{98C92888-A8F3-814D-9B14-388C8BDEA260}"/>
              </a:ext>
            </a:extLst>
          </p:cNvPr>
          <p:cNvPicPr>
            <a:picLocks noChangeAspect="1"/>
          </p:cNvPicPr>
          <p:nvPr/>
        </p:nvPicPr>
        <p:blipFill>
          <a:blip r:embed="rId3"/>
          <a:stretch>
            <a:fillRect/>
          </a:stretch>
        </p:blipFill>
        <p:spPr>
          <a:xfrm>
            <a:off x="0" y="902225"/>
            <a:ext cx="9144000" cy="3135973"/>
          </a:xfrm>
          <a:prstGeom prst="rect">
            <a:avLst/>
          </a:prstGeom>
        </p:spPr>
      </p:pic>
      <p:pic>
        <p:nvPicPr>
          <p:cNvPr id="7" name="Picture 6">
            <a:extLst>
              <a:ext uri="{FF2B5EF4-FFF2-40B4-BE49-F238E27FC236}">
                <a16:creationId xmlns:a16="http://schemas.microsoft.com/office/drawing/2014/main" id="{EC727D38-FBDF-9A42-9FCB-9480172D04AB}"/>
              </a:ext>
            </a:extLst>
          </p:cNvPr>
          <p:cNvPicPr>
            <a:picLocks noChangeAspect="1"/>
          </p:cNvPicPr>
          <p:nvPr/>
        </p:nvPicPr>
        <p:blipFill>
          <a:blip r:embed="rId4"/>
          <a:stretch>
            <a:fillRect/>
          </a:stretch>
        </p:blipFill>
        <p:spPr>
          <a:xfrm>
            <a:off x="1430766" y="4038198"/>
            <a:ext cx="5416475" cy="650508"/>
          </a:xfrm>
          <a:prstGeom prst="rect">
            <a:avLst/>
          </a:prstGeom>
        </p:spPr>
      </p:pic>
    </p:spTree>
    <p:extLst>
      <p:ext uri="{BB962C8B-B14F-4D97-AF65-F5344CB8AC3E}">
        <p14:creationId xmlns:p14="http://schemas.microsoft.com/office/powerpoint/2010/main" val="2562955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7826360" cy="597600"/>
          </a:xfrm>
          <a:prstGeom prst="rect">
            <a:avLst/>
          </a:prstGeom>
          <a:noFill/>
          <a:ln>
            <a:noFill/>
          </a:ln>
        </p:spPr>
        <p:txBody>
          <a:bodyPr spcFirstLastPara="1" wrap="square" lIns="91425" tIns="91425" rIns="91425" bIns="91425" anchor="t" anchorCtr="0">
            <a:noAutofit/>
          </a:bodyPr>
          <a:lstStyle/>
          <a:p>
            <a:pPr lvl="0"/>
            <a:r>
              <a:rPr lang="en-US" altLang="zh-CN" sz="2800" b="1" dirty="0">
                <a:latin typeface="Open Sans"/>
                <a:ea typeface="Open Sans"/>
                <a:cs typeface="Open Sans"/>
                <a:sym typeface="Open Sans"/>
              </a:rPr>
              <a:t>Step</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2:</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Apply</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the Updated Formula</a:t>
            </a:r>
            <a:r>
              <a:rPr lang="zh-CN" altLang="en-US" sz="2800" b="1" dirty="0">
                <a:latin typeface="Open Sans"/>
                <a:ea typeface="Open Sans"/>
                <a:cs typeface="Open Sans"/>
                <a:sym typeface="Open Sans"/>
              </a:rPr>
              <a:t> </a:t>
            </a:r>
            <a:endParaRPr sz="2800" b="1" dirty="0">
              <a:latin typeface="Open Sans"/>
              <a:ea typeface="Open Sans"/>
              <a:cs typeface="Open Sans"/>
              <a:sym typeface="Open Sans"/>
            </a:endParaRPr>
          </a:p>
        </p:txBody>
      </p:sp>
      <p:pic>
        <p:nvPicPr>
          <p:cNvPr id="2" name="Picture 1">
            <a:extLst>
              <a:ext uri="{FF2B5EF4-FFF2-40B4-BE49-F238E27FC236}">
                <a16:creationId xmlns:a16="http://schemas.microsoft.com/office/drawing/2014/main" id="{BF61991F-DBA9-D84F-8F63-11BC857145A3}"/>
              </a:ext>
            </a:extLst>
          </p:cNvPr>
          <p:cNvPicPr>
            <a:picLocks noChangeAspect="1"/>
          </p:cNvPicPr>
          <p:nvPr/>
        </p:nvPicPr>
        <p:blipFill>
          <a:blip r:embed="rId3"/>
          <a:stretch>
            <a:fillRect/>
          </a:stretch>
        </p:blipFill>
        <p:spPr>
          <a:xfrm>
            <a:off x="472590" y="1009015"/>
            <a:ext cx="5447248" cy="3125470"/>
          </a:xfrm>
          <a:prstGeom prst="rect">
            <a:avLst/>
          </a:prstGeom>
        </p:spPr>
      </p:pic>
      <p:pic>
        <p:nvPicPr>
          <p:cNvPr id="3" name="Picture 2">
            <a:extLst>
              <a:ext uri="{FF2B5EF4-FFF2-40B4-BE49-F238E27FC236}">
                <a16:creationId xmlns:a16="http://schemas.microsoft.com/office/drawing/2014/main" id="{4655FDAF-94D6-9E46-95D6-83CF99B8D4AE}"/>
              </a:ext>
            </a:extLst>
          </p:cNvPr>
          <p:cNvPicPr>
            <a:picLocks noChangeAspect="1"/>
          </p:cNvPicPr>
          <p:nvPr/>
        </p:nvPicPr>
        <p:blipFill rotWithShape="1">
          <a:blip r:embed="rId4"/>
          <a:srcRect l="11128" t="65132"/>
          <a:stretch/>
        </p:blipFill>
        <p:spPr>
          <a:xfrm>
            <a:off x="4510730" y="3061248"/>
            <a:ext cx="4308940" cy="1073237"/>
          </a:xfrm>
          <a:prstGeom prst="rect">
            <a:avLst/>
          </a:prstGeom>
        </p:spPr>
      </p:pic>
    </p:spTree>
    <p:extLst>
      <p:ext uri="{BB962C8B-B14F-4D97-AF65-F5344CB8AC3E}">
        <p14:creationId xmlns:p14="http://schemas.microsoft.com/office/powerpoint/2010/main" val="3289547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7826360" cy="597600"/>
          </a:xfrm>
          <a:prstGeom prst="rect">
            <a:avLst/>
          </a:prstGeom>
          <a:noFill/>
          <a:ln>
            <a:noFill/>
          </a:ln>
        </p:spPr>
        <p:txBody>
          <a:bodyPr spcFirstLastPara="1" wrap="square" lIns="91425" tIns="91425" rIns="91425" bIns="91425" anchor="t" anchorCtr="0">
            <a:noAutofit/>
          </a:bodyPr>
          <a:lstStyle/>
          <a:p>
            <a:pPr lvl="0"/>
            <a:r>
              <a:rPr lang="en-US" altLang="zh-CN" sz="2800" b="1" dirty="0">
                <a:latin typeface="Open Sans"/>
                <a:ea typeface="Open Sans"/>
                <a:cs typeface="Open Sans"/>
                <a:sym typeface="Open Sans"/>
              </a:rPr>
              <a:t>Step</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3:</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Choose</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Initial</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Condition</a:t>
            </a:r>
            <a:endParaRPr sz="2800" b="1" dirty="0">
              <a:latin typeface="Open Sans"/>
              <a:ea typeface="Open Sans"/>
              <a:cs typeface="Open Sans"/>
              <a:sym typeface="Open Sans"/>
            </a:endParaRPr>
          </a:p>
        </p:txBody>
      </p:sp>
      <p:sp>
        <p:nvSpPr>
          <p:cNvPr id="4" name="TextBox 3">
            <a:extLst>
              <a:ext uri="{FF2B5EF4-FFF2-40B4-BE49-F238E27FC236}">
                <a16:creationId xmlns:a16="http://schemas.microsoft.com/office/drawing/2014/main" id="{A20403E5-FF66-3D4B-BDD4-C4AEAA4B4E1E}"/>
              </a:ext>
            </a:extLst>
          </p:cNvPr>
          <p:cNvSpPr txBox="1"/>
          <p:nvPr/>
        </p:nvSpPr>
        <p:spPr>
          <a:xfrm>
            <a:off x="707902" y="1000461"/>
            <a:ext cx="8102611" cy="523220"/>
          </a:xfrm>
          <a:prstGeom prst="rect">
            <a:avLst/>
          </a:prstGeom>
          <a:noFill/>
        </p:spPr>
        <p:txBody>
          <a:bodyPr wrap="square" rtlCol="0">
            <a:spAutoFit/>
          </a:bodyPr>
          <a:lstStyle/>
          <a:p>
            <a:r>
              <a:rPr lang="en-US" dirty="0"/>
              <a:t>Here we choose to build up a homogeneous distribution of chemicals with a small disturbance which can then produce some patterns. We can also add a bit of noise on them as the followings:</a:t>
            </a:r>
          </a:p>
        </p:txBody>
      </p:sp>
      <p:pic>
        <p:nvPicPr>
          <p:cNvPr id="5" name="Picture 4">
            <a:extLst>
              <a:ext uri="{FF2B5EF4-FFF2-40B4-BE49-F238E27FC236}">
                <a16:creationId xmlns:a16="http://schemas.microsoft.com/office/drawing/2014/main" id="{EC1DCCF8-B8E0-3F43-AB4A-2D1FFDB324BF}"/>
              </a:ext>
            </a:extLst>
          </p:cNvPr>
          <p:cNvPicPr>
            <a:picLocks noChangeAspect="1"/>
          </p:cNvPicPr>
          <p:nvPr/>
        </p:nvPicPr>
        <p:blipFill>
          <a:blip r:embed="rId3"/>
          <a:stretch>
            <a:fillRect/>
          </a:stretch>
        </p:blipFill>
        <p:spPr>
          <a:xfrm>
            <a:off x="1281238" y="1621917"/>
            <a:ext cx="5882586" cy="3121061"/>
          </a:xfrm>
          <a:prstGeom prst="rect">
            <a:avLst/>
          </a:prstGeom>
        </p:spPr>
      </p:pic>
    </p:spTree>
    <p:extLst>
      <p:ext uri="{BB962C8B-B14F-4D97-AF65-F5344CB8AC3E}">
        <p14:creationId xmlns:p14="http://schemas.microsoft.com/office/powerpoint/2010/main" val="398342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a:extLst>
              <a:ext uri="{FF2B5EF4-FFF2-40B4-BE49-F238E27FC236}">
                <a16:creationId xmlns:a16="http://schemas.microsoft.com/office/drawing/2014/main" id="{8144911A-DCBA-FD46-9BBB-48F17F82BB84}"/>
              </a:ext>
            </a:extLst>
          </p:cNvPr>
          <p:cNvPicPr>
            <a:picLocks noChangeAspect="1"/>
          </p:cNvPicPr>
          <p:nvPr/>
        </p:nvPicPr>
        <p:blipFill>
          <a:blip r:embed="rId3"/>
          <a:stretch>
            <a:fillRect/>
          </a:stretch>
        </p:blipFill>
        <p:spPr>
          <a:xfrm>
            <a:off x="1693114" y="184220"/>
            <a:ext cx="4854130" cy="4528973"/>
          </a:xfrm>
          <a:prstGeom prst="rect">
            <a:avLst/>
          </a:prstGeom>
        </p:spPr>
      </p:pic>
    </p:spTree>
    <p:extLst>
      <p:ext uri="{BB962C8B-B14F-4D97-AF65-F5344CB8AC3E}">
        <p14:creationId xmlns:p14="http://schemas.microsoft.com/office/powerpoint/2010/main" val="63173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8022D-2EE5-B047-8BB8-E272A5A11D57}"/>
              </a:ext>
            </a:extLst>
          </p:cNvPr>
          <p:cNvSpPr txBox="1"/>
          <p:nvPr/>
        </p:nvSpPr>
        <p:spPr>
          <a:xfrm>
            <a:off x="1249616" y="1863864"/>
            <a:ext cx="6644768" cy="707886"/>
          </a:xfrm>
          <a:prstGeom prst="rect">
            <a:avLst/>
          </a:prstGeom>
          <a:noFill/>
        </p:spPr>
        <p:txBody>
          <a:bodyPr wrap="none" rtlCol="0">
            <a:spAutoFit/>
          </a:bodyPr>
          <a:lstStyle/>
          <a:p>
            <a:r>
              <a:rPr lang="en-US" sz="4000" dirty="0">
                <a:solidFill>
                  <a:srgbClr val="C00000"/>
                </a:solidFill>
                <a:highlight>
                  <a:srgbClr val="FFFFFF"/>
                </a:highlight>
                <a:latin typeface="Roboto"/>
                <a:ea typeface="Roboto"/>
                <a:cs typeface="Roboto"/>
                <a:sym typeface="Roboto"/>
              </a:rPr>
              <a:t>Fitzhugh</a:t>
            </a:r>
            <a:r>
              <a:rPr lang="zh-CN" altLang="en-US" sz="4000" dirty="0">
                <a:solidFill>
                  <a:srgbClr val="C00000"/>
                </a:solidFill>
                <a:highlight>
                  <a:srgbClr val="FFFFFF"/>
                </a:highlight>
                <a:latin typeface="Roboto"/>
                <a:ea typeface="Roboto"/>
                <a:cs typeface="Roboto"/>
                <a:sym typeface="Roboto"/>
              </a:rPr>
              <a:t> </a:t>
            </a:r>
            <a:r>
              <a:rPr lang="en-US" sz="4000" dirty="0">
                <a:solidFill>
                  <a:srgbClr val="C00000"/>
                </a:solidFill>
                <a:highlight>
                  <a:srgbClr val="FFFFFF"/>
                </a:highlight>
                <a:latin typeface="Roboto"/>
                <a:ea typeface="Roboto"/>
                <a:cs typeface="Roboto"/>
                <a:sym typeface="Roboto"/>
              </a:rPr>
              <a:t>-</a:t>
            </a:r>
            <a:r>
              <a:rPr lang="zh-CN" altLang="en-US" sz="4000" dirty="0">
                <a:solidFill>
                  <a:srgbClr val="C00000"/>
                </a:solidFill>
                <a:highlight>
                  <a:srgbClr val="FFFFFF"/>
                </a:highlight>
                <a:latin typeface="Roboto"/>
                <a:ea typeface="Roboto"/>
                <a:cs typeface="Roboto"/>
                <a:sym typeface="Roboto"/>
              </a:rPr>
              <a:t> </a:t>
            </a:r>
            <a:r>
              <a:rPr lang="en-US" sz="4000" dirty="0">
                <a:solidFill>
                  <a:srgbClr val="C00000"/>
                </a:solidFill>
                <a:highlight>
                  <a:srgbClr val="FFFFFF"/>
                </a:highlight>
                <a:latin typeface="Roboto"/>
                <a:ea typeface="Roboto"/>
                <a:cs typeface="Roboto"/>
                <a:sym typeface="Roboto"/>
              </a:rPr>
              <a:t>Nagumo Equation</a:t>
            </a:r>
            <a:endParaRPr lang="en-US" sz="4000" dirty="0">
              <a:solidFill>
                <a:srgbClr val="C00000"/>
              </a:solidFill>
            </a:endParaRPr>
          </a:p>
        </p:txBody>
      </p:sp>
    </p:spTree>
    <p:extLst>
      <p:ext uri="{BB962C8B-B14F-4D97-AF65-F5344CB8AC3E}">
        <p14:creationId xmlns:p14="http://schemas.microsoft.com/office/powerpoint/2010/main" val="3675240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7826360" cy="597600"/>
          </a:xfrm>
          <a:prstGeom prst="rect">
            <a:avLst/>
          </a:prstGeom>
          <a:noFill/>
          <a:ln>
            <a:noFill/>
          </a:ln>
        </p:spPr>
        <p:txBody>
          <a:bodyPr spcFirstLastPara="1" wrap="square" lIns="91425" tIns="91425" rIns="91425" bIns="91425" anchor="t" anchorCtr="0">
            <a:noAutofit/>
          </a:bodyPr>
          <a:lstStyle/>
          <a:p>
            <a:pPr lvl="0"/>
            <a:r>
              <a:rPr lang="en-US" altLang="zh-CN" sz="2800" b="1" dirty="0">
                <a:latin typeface="Open Sans"/>
                <a:ea typeface="Open Sans"/>
                <a:cs typeface="Open Sans"/>
                <a:sym typeface="Open Sans"/>
              </a:rPr>
              <a:t>Step</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4:</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Define the Parameters</a:t>
            </a:r>
            <a:endParaRPr sz="2800" b="1" dirty="0">
              <a:latin typeface="Open Sans"/>
              <a:ea typeface="Open Sans"/>
              <a:cs typeface="Open Sans"/>
              <a:sym typeface="Open Sans"/>
            </a:endParaRPr>
          </a:p>
        </p:txBody>
      </p:sp>
      <p:sp>
        <p:nvSpPr>
          <p:cNvPr id="4" name="TextBox 3">
            <a:extLst>
              <a:ext uri="{FF2B5EF4-FFF2-40B4-BE49-F238E27FC236}">
                <a16:creationId xmlns:a16="http://schemas.microsoft.com/office/drawing/2014/main" id="{A20403E5-FF66-3D4B-BDD4-C4AEAA4B4E1E}"/>
              </a:ext>
            </a:extLst>
          </p:cNvPr>
          <p:cNvSpPr txBox="1"/>
          <p:nvPr/>
        </p:nvSpPr>
        <p:spPr>
          <a:xfrm>
            <a:off x="597550" y="1000461"/>
            <a:ext cx="8102611" cy="523220"/>
          </a:xfrm>
          <a:prstGeom prst="rect">
            <a:avLst/>
          </a:prstGeom>
          <a:noFill/>
        </p:spPr>
        <p:txBody>
          <a:bodyPr wrap="square" rtlCol="0">
            <a:spAutoFit/>
          </a:bodyPr>
          <a:lstStyle/>
          <a:p>
            <a:r>
              <a:rPr lang="en-US" dirty="0"/>
              <a:t>Those parameters</a:t>
            </a:r>
            <a:r>
              <a:rPr lang="zh-CN" altLang="en-US" dirty="0"/>
              <a:t> </a:t>
            </a:r>
            <a:r>
              <a:rPr lang="en-US" altLang="zh-CN" dirty="0"/>
              <a:t>(a,</a:t>
            </a:r>
            <a:r>
              <a:rPr lang="zh-CN" altLang="en-US" dirty="0"/>
              <a:t> </a:t>
            </a:r>
            <a:r>
              <a:rPr lang="en-US" altLang="zh-CN" dirty="0"/>
              <a:t>b,</a:t>
            </a:r>
            <a:r>
              <a:rPr lang="zh-CN" altLang="en-US" dirty="0"/>
              <a:t> </a:t>
            </a:r>
            <a:r>
              <a:rPr lang="en-US" altLang="zh-CN" dirty="0"/>
              <a:t>epsilon,</a:t>
            </a:r>
            <a:r>
              <a:rPr lang="zh-CN" altLang="en-US" dirty="0"/>
              <a:t> </a:t>
            </a:r>
            <a:r>
              <a:rPr lang="en-US" altLang="zh-CN" dirty="0"/>
              <a:t>Du,</a:t>
            </a:r>
            <a:r>
              <a:rPr lang="zh-CN" altLang="en-US" dirty="0"/>
              <a:t> </a:t>
            </a:r>
            <a:r>
              <a:rPr lang="en-US" altLang="zh-CN" dirty="0" err="1"/>
              <a:t>Dv</a:t>
            </a:r>
            <a:r>
              <a:rPr lang="en-US" altLang="zh-CN" dirty="0"/>
              <a:t>…)</a:t>
            </a:r>
            <a:r>
              <a:rPr lang="en-US" dirty="0"/>
              <a:t> have great influence on the simulation patterns. If we change the parameters, the patterns would be different.</a:t>
            </a:r>
          </a:p>
        </p:txBody>
      </p:sp>
      <p:pic>
        <p:nvPicPr>
          <p:cNvPr id="2" name="Picture 1">
            <a:extLst>
              <a:ext uri="{FF2B5EF4-FFF2-40B4-BE49-F238E27FC236}">
                <a16:creationId xmlns:a16="http://schemas.microsoft.com/office/drawing/2014/main" id="{784B0FA2-F090-3342-A6A8-8EAFC2BF80B1}"/>
              </a:ext>
            </a:extLst>
          </p:cNvPr>
          <p:cNvPicPr>
            <a:picLocks noChangeAspect="1"/>
          </p:cNvPicPr>
          <p:nvPr/>
        </p:nvPicPr>
        <p:blipFill>
          <a:blip r:embed="rId3"/>
          <a:stretch>
            <a:fillRect/>
          </a:stretch>
        </p:blipFill>
        <p:spPr>
          <a:xfrm>
            <a:off x="676512" y="1523681"/>
            <a:ext cx="4272006" cy="3303890"/>
          </a:xfrm>
          <a:prstGeom prst="rect">
            <a:avLst/>
          </a:prstGeom>
        </p:spPr>
      </p:pic>
    </p:spTree>
    <p:extLst>
      <p:ext uri="{BB962C8B-B14F-4D97-AF65-F5344CB8AC3E}">
        <p14:creationId xmlns:p14="http://schemas.microsoft.com/office/powerpoint/2010/main" val="2275494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7826360" cy="597600"/>
          </a:xfrm>
          <a:prstGeom prst="rect">
            <a:avLst/>
          </a:prstGeom>
          <a:noFill/>
          <a:ln>
            <a:noFill/>
          </a:ln>
        </p:spPr>
        <p:txBody>
          <a:bodyPr spcFirstLastPara="1" wrap="square" lIns="91425" tIns="91425" rIns="91425" bIns="91425" anchor="t" anchorCtr="0">
            <a:noAutofit/>
          </a:bodyPr>
          <a:lstStyle/>
          <a:p>
            <a:pPr lvl="0"/>
            <a:r>
              <a:rPr lang="en-US" altLang="zh-CN" sz="2800" b="1" dirty="0">
                <a:latin typeface="Open Sans"/>
                <a:ea typeface="Open Sans"/>
                <a:cs typeface="Open Sans"/>
                <a:sym typeface="Open Sans"/>
              </a:rPr>
              <a:t>Step</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5:</a:t>
            </a:r>
            <a:r>
              <a:rPr lang="zh-CN" altLang="en-US" sz="2800" b="1" dirty="0">
                <a:latin typeface="Open Sans"/>
                <a:ea typeface="Open Sans"/>
                <a:cs typeface="Open Sans"/>
                <a:sym typeface="Open Sans"/>
              </a:rPr>
              <a:t> </a:t>
            </a:r>
            <a:r>
              <a:rPr lang="en-US" altLang="zh-CN" sz="2800" b="1" dirty="0">
                <a:latin typeface="Open Sans"/>
                <a:ea typeface="Open Sans"/>
                <a:cs typeface="Open Sans"/>
                <a:sym typeface="Open Sans"/>
              </a:rPr>
              <a:t>Simulation</a:t>
            </a:r>
            <a:endParaRPr sz="2800" b="1"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C418C95F-E5EE-6B42-86D1-400CE795E562}"/>
              </a:ext>
            </a:extLst>
          </p:cNvPr>
          <p:cNvPicPr>
            <a:picLocks noChangeAspect="1"/>
          </p:cNvPicPr>
          <p:nvPr/>
        </p:nvPicPr>
        <p:blipFill>
          <a:blip r:embed="rId3"/>
          <a:stretch>
            <a:fillRect/>
          </a:stretch>
        </p:blipFill>
        <p:spPr>
          <a:xfrm>
            <a:off x="774550" y="1007737"/>
            <a:ext cx="6303981" cy="3517501"/>
          </a:xfrm>
          <a:prstGeom prst="rect">
            <a:avLst/>
          </a:prstGeom>
        </p:spPr>
      </p:pic>
    </p:spTree>
    <p:extLst>
      <p:ext uri="{BB962C8B-B14F-4D97-AF65-F5344CB8AC3E}">
        <p14:creationId xmlns:p14="http://schemas.microsoft.com/office/powerpoint/2010/main" val="2674428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67485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Open Sans"/>
                <a:ea typeface="Open Sans"/>
                <a:cs typeface="Open Sans"/>
                <a:sym typeface="Open Sans"/>
              </a:rPr>
              <a:t>Fitzhugh-Nagumo Equation</a:t>
            </a:r>
            <a:endParaRPr sz="2800" b="1">
              <a:latin typeface="Open Sans"/>
              <a:ea typeface="Open Sans"/>
              <a:cs typeface="Open Sans"/>
              <a:sym typeface="Open Sans"/>
            </a:endParaRPr>
          </a:p>
        </p:txBody>
      </p:sp>
      <p:grpSp>
        <p:nvGrpSpPr>
          <p:cNvPr id="21" name="Group 20">
            <a:extLst>
              <a:ext uri="{FF2B5EF4-FFF2-40B4-BE49-F238E27FC236}">
                <a16:creationId xmlns:a16="http://schemas.microsoft.com/office/drawing/2014/main" id="{0E6FCDE7-D801-1546-BA9A-73BC7C170D7E}"/>
              </a:ext>
            </a:extLst>
          </p:cNvPr>
          <p:cNvGrpSpPr/>
          <p:nvPr/>
        </p:nvGrpSpPr>
        <p:grpSpPr>
          <a:xfrm>
            <a:off x="839503" y="1798048"/>
            <a:ext cx="6695039" cy="1021128"/>
            <a:chOff x="162962" y="3365728"/>
            <a:chExt cx="6695039" cy="1021128"/>
          </a:xfrm>
        </p:grpSpPr>
        <p:pic>
          <p:nvPicPr>
            <p:cNvPr id="6" name="Picture 5">
              <a:extLst>
                <a:ext uri="{FF2B5EF4-FFF2-40B4-BE49-F238E27FC236}">
                  <a16:creationId xmlns:a16="http://schemas.microsoft.com/office/drawing/2014/main" id="{5E7E0DFE-0C0C-7F4A-ABDF-2A23F08DCD31}"/>
                </a:ext>
              </a:extLst>
            </p:cNvPr>
            <p:cNvPicPr>
              <a:picLocks noChangeAspect="1"/>
            </p:cNvPicPr>
            <p:nvPr/>
          </p:nvPicPr>
          <p:blipFill>
            <a:blip r:embed="rId3"/>
            <a:stretch>
              <a:fillRect/>
            </a:stretch>
          </p:blipFill>
          <p:spPr>
            <a:xfrm>
              <a:off x="2285999" y="3418085"/>
              <a:ext cx="4572002" cy="968770"/>
            </a:xfrm>
            <a:prstGeom prst="rect">
              <a:avLst/>
            </a:prstGeom>
          </p:spPr>
        </p:pic>
        <p:sp>
          <p:nvSpPr>
            <p:cNvPr id="8" name="Oval 7">
              <a:extLst>
                <a:ext uri="{FF2B5EF4-FFF2-40B4-BE49-F238E27FC236}">
                  <a16:creationId xmlns:a16="http://schemas.microsoft.com/office/drawing/2014/main" id="{18D2282C-54A8-ED44-880D-A0D0AFEACE7B}"/>
                </a:ext>
              </a:extLst>
            </p:cNvPr>
            <p:cNvSpPr/>
            <p:nvPr/>
          </p:nvSpPr>
          <p:spPr>
            <a:xfrm>
              <a:off x="3557016" y="3491934"/>
              <a:ext cx="740664" cy="89492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7497AB-F1DD-B549-9739-4EEC816C6E22}"/>
                </a:ext>
              </a:extLst>
            </p:cNvPr>
            <p:cNvSpPr/>
            <p:nvPr/>
          </p:nvSpPr>
          <p:spPr>
            <a:xfrm>
              <a:off x="2285999" y="3491934"/>
              <a:ext cx="740664" cy="89492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9">
              <a:extLst>
                <a:ext uri="{FF2B5EF4-FFF2-40B4-BE49-F238E27FC236}">
                  <a16:creationId xmlns:a16="http://schemas.microsoft.com/office/drawing/2014/main" id="{CA8223C0-E99C-564B-A824-3F596A2F049F}"/>
                </a:ext>
              </a:extLst>
            </p:cNvPr>
            <p:cNvCxnSpPr>
              <a:cxnSpLocks/>
              <a:stCxn id="11" idx="4"/>
            </p:cNvCxnSpPr>
            <p:nvPr/>
          </p:nvCxnSpPr>
          <p:spPr>
            <a:xfrm rot="5400000" flipH="1">
              <a:off x="1450923" y="3181447"/>
              <a:ext cx="821072" cy="1589744"/>
            </a:xfrm>
            <a:prstGeom prst="curvedConnector4">
              <a:avLst>
                <a:gd name="adj1" fmla="val -25615"/>
                <a:gd name="adj2" fmla="val 616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A83F10D1-843A-694A-BA2D-A8A31D1A0EA6}"/>
                </a:ext>
              </a:extLst>
            </p:cNvPr>
            <p:cNvCxnSpPr>
              <a:cxnSpLocks/>
              <a:stCxn id="8" idx="4"/>
            </p:cNvCxnSpPr>
            <p:nvPr/>
          </p:nvCxnSpPr>
          <p:spPr>
            <a:xfrm rot="5400000" flipH="1">
              <a:off x="2086432" y="2545939"/>
              <a:ext cx="821072" cy="2860761"/>
            </a:xfrm>
            <a:prstGeom prst="curvedConnector4">
              <a:avLst>
                <a:gd name="adj1" fmla="val -45661"/>
                <a:gd name="adj2" fmla="val 78208"/>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BD4E5CC-5DB9-8441-B83E-15ABCBA3361C}"/>
                </a:ext>
              </a:extLst>
            </p:cNvPr>
            <p:cNvSpPr txBox="1"/>
            <p:nvPr/>
          </p:nvSpPr>
          <p:spPr>
            <a:xfrm>
              <a:off x="162962" y="3365728"/>
              <a:ext cx="856325" cy="400110"/>
            </a:xfrm>
            <a:prstGeom prst="rect">
              <a:avLst/>
            </a:prstGeom>
            <a:noFill/>
          </p:spPr>
          <p:txBody>
            <a:bodyPr wrap="none" rtlCol="0">
              <a:spAutoFit/>
            </a:bodyPr>
            <a:lstStyle/>
            <a:p>
              <a:r>
                <a:rPr lang="en-US" altLang="zh-CN" sz="2000" b="1" dirty="0">
                  <a:solidFill>
                    <a:srgbClr val="C00000"/>
                  </a:solidFill>
                </a:rPr>
                <a:t>PDEs</a:t>
              </a:r>
              <a:endParaRPr lang="en-US" sz="2000" b="1" dirty="0">
                <a:solidFill>
                  <a:srgbClr val="C00000"/>
                </a:solidFill>
              </a:endParaRPr>
            </a:p>
          </p:txBody>
        </p:sp>
      </p:grpSp>
    </p:spTree>
    <p:extLst>
      <p:ext uri="{BB962C8B-B14F-4D97-AF65-F5344CB8AC3E}">
        <p14:creationId xmlns:p14="http://schemas.microsoft.com/office/powerpoint/2010/main" val="1094398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8022D-2EE5-B047-8BB8-E272A5A11D57}"/>
              </a:ext>
            </a:extLst>
          </p:cNvPr>
          <p:cNvSpPr txBox="1"/>
          <p:nvPr/>
        </p:nvSpPr>
        <p:spPr>
          <a:xfrm>
            <a:off x="1372840" y="1863864"/>
            <a:ext cx="5903467" cy="707886"/>
          </a:xfrm>
          <a:prstGeom prst="rect">
            <a:avLst/>
          </a:prstGeom>
          <a:noFill/>
        </p:spPr>
        <p:txBody>
          <a:bodyPr wrap="square" rtlCol="0">
            <a:spAutoFit/>
          </a:bodyPr>
          <a:lstStyle/>
          <a:p>
            <a:pPr algn="ctr"/>
            <a:r>
              <a:rPr lang="en-US" altLang="zh-CN" sz="4000" b="1" dirty="0">
                <a:solidFill>
                  <a:srgbClr val="C00000"/>
                </a:solidFill>
                <a:highlight>
                  <a:srgbClr val="FFFFFF"/>
                </a:highlight>
                <a:latin typeface="Roboto"/>
                <a:ea typeface="Roboto"/>
                <a:cs typeface="Roboto"/>
                <a:sym typeface="Roboto"/>
              </a:rPr>
              <a:t>Thank</a:t>
            </a:r>
            <a:r>
              <a:rPr lang="zh-CN" altLang="en-US" sz="4000" b="1" dirty="0">
                <a:solidFill>
                  <a:srgbClr val="C00000"/>
                </a:solidFill>
                <a:highlight>
                  <a:srgbClr val="FFFFFF"/>
                </a:highlight>
                <a:latin typeface="Roboto"/>
                <a:ea typeface="Roboto"/>
                <a:cs typeface="Roboto"/>
                <a:sym typeface="Roboto"/>
              </a:rPr>
              <a:t> </a:t>
            </a:r>
            <a:r>
              <a:rPr lang="en-US" altLang="zh-CN" sz="4000" b="1" dirty="0">
                <a:solidFill>
                  <a:srgbClr val="C00000"/>
                </a:solidFill>
                <a:highlight>
                  <a:srgbClr val="FFFFFF"/>
                </a:highlight>
                <a:latin typeface="Roboto"/>
                <a:ea typeface="Roboto"/>
                <a:cs typeface="Roboto"/>
                <a:sym typeface="Roboto"/>
              </a:rPr>
              <a:t>you</a:t>
            </a:r>
            <a:r>
              <a:rPr lang="zh-CN" altLang="en-US" sz="4000" b="1" dirty="0">
                <a:solidFill>
                  <a:srgbClr val="C00000"/>
                </a:solidFill>
                <a:highlight>
                  <a:srgbClr val="FFFFFF"/>
                </a:highlight>
                <a:latin typeface="Roboto"/>
                <a:ea typeface="Roboto"/>
                <a:cs typeface="Roboto"/>
                <a:sym typeface="Roboto"/>
              </a:rPr>
              <a:t> </a:t>
            </a:r>
            <a:r>
              <a:rPr lang="en-US" altLang="zh-CN" sz="4000" b="1" dirty="0">
                <a:solidFill>
                  <a:srgbClr val="C00000"/>
                </a:solidFill>
                <a:highlight>
                  <a:srgbClr val="FFFFFF"/>
                </a:highlight>
                <a:latin typeface="Roboto"/>
                <a:ea typeface="Roboto"/>
                <a:cs typeface="Roboto"/>
                <a:sym typeface="Roboto"/>
              </a:rPr>
              <a:t>!</a:t>
            </a:r>
            <a:endParaRPr lang="en-US" altLang="zh-CN" sz="4000" b="1" dirty="0">
              <a:solidFill>
                <a:srgbClr val="C00000"/>
              </a:solidFill>
              <a:latin typeface="Roboto"/>
              <a:ea typeface="Roboto"/>
              <a:cs typeface="Roboto"/>
              <a:sym typeface="Roboto"/>
            </a:endParaRPr>
          </a:p>
        </p:txBody>
      </p:sp>
    </p:spTree>
    <p:extLst>
      <p:ext uri="{BB962C8B-B14F-4D97-AF65-F5344CB8AC3E}">
        <p14:creationId xmlns:p14="http://schemas.microsoft.com/office/powerpoint/2010/main" val="317272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67485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Open Sans"/>
                <a:ea typeface="Open Sans"/>
                <a:cs typeface="Open Sans"/>
                <a:sym typeface="Open Sans"/>
              </a:rPr>
              <a:t>Fitzhugh-Nagumo Equation</a:t>
            </a:r>
            <a:endParaRPr sz="2800" b="1">
              <a:latin typeface="Open Sans"/>
              <a:ea typeface="Open Sans"/>
              <a:cs typeface="Open Sans"/>
              <a:sym typeface="Open Sans"/>
            </a:endParaRPr>
          </a:p>
        </p:txBody>
      </p:sp>
      <p:sp>
        <p:nvSpPr>
          <p:cNvPr id="62" name="Google Shape;62;gb06c2b4848_0_24"/>
          <p:cNvSpPr txBox="1"/>
          <p:nvPr/>
        </p:nvSpPr>
        <p:spPr>
          <a:xfrm>
            <a:off x="676350" y="855291"/>
            <a:ext cx="7791300" cy="2952600"/>
          </a:xfrm>
          <a:prstGeom prst="rect">
            <a:avLst/>
          </a:prstGeom>
          <a:noFill/>
          <a:ln>
            <a:noFill/>
          </a:ln>
        </p:spPr>
        <p:txBody>
          <a:bodyPr spcFirstLastPara="1" wrap="square" lIns="91425" tIns="91425" rIns="91425" bIns="91425" anchor="t" anchorCtr="0">
            <a:noAutofit/>
          </a:bodyPr>
          <a:lstStyle/>
          <a:p>
            <a:pPr lvl="0" algn="just">
              <a:lnSpc>
                <a:spcPct val="115000"/>
              </a:lnSpc>
              <a:spcBef>
                <a:spcPts val="900"/>
              </a:spcBef>
            </a:pPr>
            <a:r>
              <a:rPr lang="en-US" dirty="0">
                <a:highlight>
                  <a:srgbClr val="FFFFFF"/>
                </a:highlight>
              </a:rPr>
              <a:t>The </a:t>
            </a:r>
            <a:r>
              <a:rPr lang="en-US" dirty="0" err="1">
                <a:highlight>
                  <a:srgbClr val="FFFFFF"/>
                </a:highlight>
              </a:rPr>
              <a:t>FitzHugh</a:t>
            </a:r>
            <a:r>
              <a:rPr lang="en-US" dirty="0">
                <a:highlight>
                  <a:srgbClr val="FFFFFF"/>
                </a:highlight>
              </a:rPr>
              <a:t>–Nagumo model ( FHN ), named after Richard </a:t>
            </a:r>
            <a:r>
              <a:rPr lang="en-US" dirty="0" err="1">
                <a:highlight>
                  <a:srgbClr val="FFFFFF"/>
                </a:highlight>
              </a:rPr>
              <a:t>FitzHugh</a:t>
            </a:r>
            <a:r>
              <a:rPr lang="en-US" dirty="0">
                <a:highlight>
                  <a:srgbClr val="FFFFFF"/>
                </a:highlight>
              </a:rPr>
              <a:t> (1922–2007) who suggested the system in 1961 and J. Nagumo et al . who created the equivalent circuit the following year, describes a prototype of an excitable system (</a:t>
            </a:r>
            <a:r>
              <a:rPr lang="en-US" dirty="0" err="1">
                <a:highlight>
                  <a:srgbClr val="FFFFFF"/>
                </a:highlight>
              </a:rPr>
              <a:t>eg</a:t>
            </a:r>
            <a:r>
              <a:rPr lang="en-US" dirty="0">
                <a:highlight>
                  <a:srgbClr val="FFFFFF"/>
                </a:highlight>
              </a:rPr>
              <a:t>, a neuron ). And the equations to describe the dynamical system is:</a:t>
            </a:r>
          </a:p>
          <a:p>
            <a:pPr lvl="0">
              <a:lnSpc>
                <a:spcPct val="115000"/>
              </a:lnSpc>
              <a:spcBef>
                <a:spcPts val="900"/>
              </a:spcBef>
            </a:pPr>
            <a:endParaRPr sz="1750" dirty="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endParaRPr sz="1950" dirty="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dirty="0">
              <a:latin typeface="Open Sans"/>
              <a:ea typeface="Open Sans"/>
              <a:cs typeface="Open Sans"/>
              <a:sym typeface="Open Sans"/>
            </a:endParaRPr>
          </a:p>
        </p:txBody>
      </p:sp>
      <p:pic>
        <p:nvPicPr>
          <p:cNvPr id="7" name="Picture 6">
            <a:extLst>
              <a:ext uri="{FF2B5EF4-FFF2-40B4-BE49-F238E27FC236}">
                <a16:creationId xmlns:a16="http://schemas.microsoft.com/office/drawing/2014/main" id="{584DB136-EC54-0D41-8065-DAEC3109AE4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930416" y="2096832"/>
            <a:ext cx="2885982" cy="1160343"/>
          </a:xfrm>
          <a:prstGeom prst="rect">
            <a:avLst/>
          </a:prstGeom>
        </p:spPr>
      </p:pic>
      <p:grpSp>
        <p:nvGrpSpPr>
          <p:cNvPr id="21" name="Group 20">
            <a:extLst>
              <a:ext uri="{FF2B5EF4-FFF2-40B4-BE49-F238E27FC236}">
                <a16:creationId xmlns:a16="http://schemas.microsoft.com/office/drawing/2014/main" id="{0E6FCDE7-D801-1546-BA9A-73BC7C170D7E}"/>
              </a:ext>
            </a:extLst>
          </p:cNvPr>
          <p:cNvGrpSpPr/>
          <p:nvPr/>
        </p:nvGrpSpPr>
        <p:grpSpPr>
          <a:xfrm>
            <a:off x="979353" y="3323074"/>
            <a:ext cx="6695039" cy="1021128"/>
            <a:chOff x="162962" y="3365728"/>
            <a:chExt cx="6695039" cy="1021128"/>
          </a:xfrm>
        </p:grpSpPr>
        <p:pic>
          <p:nvPicPr>
            <p:cNvPr id="6" name="Picture 5">
              <a:extLst>
                <a:ext uri="{FF2B5EF4-FFF2-40B4-BE49-F238E27FC236}">
                  <a16:creationId xmlns:a16="http://schemas.microsoft.com/office/drawing/2014/main" id="{5E7E0DFE-0C0C-7F4A-ABDF-2A23F08DCD31}"/>
                </a:ext>
              </a:extLst>
            </p:cNvPr>
            <p:cNvPicPr>
              <a:picLocks noChangeAspect="1"/>
            </p:cNvPicPr>
            <p:nvPr/>
          </p:nvPicPr>
          <p:blipFill>
            <a:blip r:embed="rId5"/>
            <a:stretch>
              <a:fillRect/>
            </a:stretch>
          </p:blipFill>
          <p:spPr>
            <a:xfrm>
              <a:off x="2285999" y="3418085"/>
              <a:ext cx="4572002" cy="968770"/>
            </a:xfrm>
            <a:prstGeom prst="rect">
              <a:avLst/>
            </a:prstGeom>
          </p:spPr>
        </p:pic>
        <p:sp>
          <p:nvSpPr>
            <p:cNvPr id="8" name="Oval 7">
              <a:extLst>
                <a:ext uri="{FF2B5EF4-FFF2-40B4-BE49-F238E27FC236}">
                  <a16:creationId xmlns:a16="http://schemas.microsoft.com/office/drawing/2014/main" id="{18D2282C-54A8-ED44-880D-A0D0AFEACE7B}"/>
                </a:ext>
              </a:extLst>
            </p:cNvPr>
            <p:cNvSpPr/>
            <p:nvPr/>
          </p:nvSpPr>
          <p:spPr>
            <a:xfrm>
              <a:off x="3557016" y="3491934"/>
              <a:ext cx="740664" cy="89492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7497AB-F1DD-B549-9739-4EEC816C6E22}"/>
                </a:ext>
              </a:extLst>
            </p:cNvPr>
            <p:cNvSpPr/>
            <p:nvPr/>
          </p:nvSpPr>
          <p:spPr>
            <a:xfrm>
              <a:off x="2285999" y="3491934"/>
              <a:ext cx="740664" cy="89492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9">
              <a:extLst>
                <a:ext uri="{FF2B5EF4-FFF2-40B4-BE49-F238E27FC236}">
                  <a16:creationId xmlns:a16="http://schemas.microsoft.com/office/drawing/2014/main" id="{CA8223C0-E99C-564B-A824-3F596A2F049F}"/>
                </a:ext>
              </a:extLst>
            </p:cNvPr>
            <p:cNvCxnSpPr>
              <a:cxnSpLocks/>
              <a:stCxn id="11" idx="4"/>
            </p:cNvCxnSpPr>
            <p:nvPr/>
          </p:nvCxnSpPr>
          <p:spPr>
            <a:xfrm rot="5400000" flipH="1">
              <a:off x="1450923" y="3181447"/>
              <a:ext cx="821072" cy="1589744"/>
            </a:xfrm>
            <a:prstGeom prst="curvedConnector4">
              <a:avLst>
                <a:gd name="adj1" fmla="val -25615"/>
                <a:gd name="adj2" fmla="val 616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A83F10D1-843A-694A-BA2D-A8A31D1A0EA6}"/>
                </a:ext>
              </a:extLst>
            </p:cNvPr>
            <p:cNvCxnSpPr>
              <a:cxnSpLocks/>
              <a:stCxn id="8" idx="4"/>
            </p:cNvCxnSpPr>
            <p:nvPr/>
          </p:nvCxnSpPr>
          <p:spPr>
            <a:xfrm rot="5400000" flipH="1">
              <a:off x="2086432" y="2545939"/>
              <a:ext cx="821072" cy="2860761"/>
            </a:xfrm>
            <a:prstGeom prst="curvedConnector4">
              <a:avLst>
                <a:gd name="adj1" fmla="val -45661"/>
                <a:gd name="adj2" fmla="val 78208"/>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BD4E5CC-5DB9-8441-B83E-15ABCBA3361C}"/>
                </a:ext>
              </a:extLst>
            </p:cNvPr>
            <p:cNvSpPr txBox="1"/>
            <p:nvPr/>
          </p:nvSpPr>
          <p:spPr>
            <a:xfrm>
              <a:off x="162962" y="3365728"/>
              <a:ext cx="856325" cy="400110"/>
            </a:xfrm>
            <a:prstGeom prst="rect">
              <a:avLst/>
            </a:prstGeom>
            <a:noFill/>
          </p:spPr>
          <p:txBody>
            <a:bodyPr wrap="none" rtlCol="0">
              <a:spAutoFit/>
            </a:bodyPr>
            <a:lstStyle/>
            <a:p>
              <a:r>
                <a:rPr lang="en-US" altLang="zh-CN" sz="2000" b="1" dirty="0">
                  <a:solidFill>
                    <a:srgbClr val="C00000"/>
                  </a:solidFill>
                </a:rPr>
                <a:t>PDEs</a:t>
              </a:r>
              <a:endParaRPr lang="en-US" sz="2000" b="1" dirty="0">
                <a:solidFill>
                  <a:srgbClr val="C00000"/>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6748500" cy="597600"/>
          </a:xfrm>
          <a:prstGeom prst="rect">
            <a:avLst/>
          </a:prstGeom>
          <a:noFill/>
          <a:ln>
            <a:noFill/>
          </a:ln>
        </p:spPr>
        <p:txBody>
          <a:bodyPr spcFirstLastPara="1" wrap="square" lIns="91425" tIns="91425" rIns="91425" bIns="91425" anchor="t" anchorCtr="0">
            <a:noAutofit/>
          </a:bodyPr>
          <a:lstStyle/>
          <a:p>
            <a:pPr lvl="0"/>
            <a:r>
              <a:rPr lang="en-US" sz="2800" b="1" dirty="0">
                <a:latin typeface="Open Sans"/>
                <a:ea typeface="Open Sans"/>
                <a:cs typeface="Open Sans"/>
                <a:sym typeface="Open Sans"/>
              </a:rPr>
              <a:t>Partial Differential Equations (PDEs)</a:t>
            </a:r>
            <a:endParaRPr sz="2800" b="1" dirty="0">
              <a:latin typeface="Open Sans"/>
              <a:ea typeface="Open Sans"/>
              <a:cs typeface="Open Sans"/>
              <a:sym typeface="Open Sans"/>
            </a:endParaRPr>
          </a:p>
        </p:txBody>
      </p:sp>
      <p:sp>
        <p:nvSpPr>
          <p:cNvPr id="62" name="Google Shape;62;gb06c2b4848_0_24"/>
          <p:cNvSpPr txBox="1"/>
          <p:nvPr/>
        </p:nvSpPr>
        <p:spPr>
          <a:xfrm>
            <a:off x="676350" y="869323"/>
            <a:ext cx="7791300" cy="1323900"/>
          </a:xfrm>
          <a:prstGeom prst="rect">
            <a:avLst/>
          </a:prstGeom>
          <a:noFill/>
          <a:ln>
            <a:noFill/>
          </a:ln>
        </p:spPr>
        <p:txBody>
          <a:bodyPr spcFirstLastPara="1" wrap="square" lIns="91425" tIns="91425" rIns="91425" bIns="91425" anchor="t" anchorCtr="0">
            <a:noAutofit/>
          </a:bodyPr>
          <a:lstStyle/>
          <a:p>
            <a:pPr lvl="0" algn="just">
              <a:lnSpc>
                <a:spcPct val="115000"/>
              </a:lnSpc>
              <a:spcBef>
                <a:spcPts val="900"/>
              </a:spcBef>
            </a:pPr>
            <a:r>
              <a:rPr lang="en-US" dirty="0">
                <a:highlight>
                  <a:srgbClr val="FFFFFF"/>
                </a:highlight>
              </a:rPr>
              <a:t>A partial differential equation (or briefly a PDE) is a mathematical equation that involves two or more independent variables, an unknown function (dependent on those variables), and partial derivatives of the unknown function with respect to the independent variables.</a:t>
            </a:r>
            <a:endParaRPr sz="1750" dirty="0">
              <a:solidFill>
                <a:srgbClr val="212121"/>
              </a:solidFill>
              <a:highlight>
                <a:srgbClr val="FFFFFF"/>
              </a:highlight>
              <a:latin typeface="Roboto"/>
              <a:ea typeface="Roboto"/>
              <a:cs typeface="Roboto"/>
              <a:sym typeface="Roboto"/>
            </a:endParaRPr>
          </a:p>
          <a:p>
            <a:pPr marL="0" lvl="0" indent="0" algn="just" rtl="0">
              <a:lnSpc>
                <a:spcPct val="115000"/>
              </a:lnSpc>
              <a:spcBef>
                <a:spcPts val="1200"/>
              </a:spcBef>
              <a:spcAft>
                <a:spcPts val="0"/>
              </a:spcAft>
              <a:buNone/>
            </a:pPr>
            <a:endParaRPr sz="1950" dirty="0">
              <a:solidFill>
                <a:srgbClr val="212121"/>
              </a:solidFill>
              <a:highlight>
                <a:srgbClr val="FFFFFF"/>
              </a:highlight>
              <a:latin typeface="Roboto"/>
              <a:ea typeface="Roboto"/>
              <a:cs typeface="Roboto"/>
              <a:sym typeface="Roboto"/>
            </a:endParaRPr>
          </a:p>
          <a:p>
            <a:pPr marL="0" lvl="0" indent="0" algn="just" rtl="0">
              <a:spcBef>
                <a:spcPts val="1200"/>
              </a:spcBef>
              <a:spcAft>
                <a:spcPts val="0"/>
              </a:spcAft>
              <a:buNone/>
            </a:pPr>
            <a:endParaRPr dirty="0">
              <a:latin typeface="Open Sans"/>
              <a:ea typeface="Open Sans"/>
              <a:cs typeface="Open Sans"/>
              <a:sym typeface="Open Sans"/>
            </a:endParaRPr>
          </a:p>
        </p:txBody>
      </p:sp>
      <p:sp>
        <p:nvSpPr>
          <p:cNvPr id="2" name="AutoShape 2">
            <a:extLst>
              <a:ext uri="{FF2B5EF4-FFF2-40B4-BE49-F238E27FC236}">
                <a16:creationId xmlns:a16="http://schemas.microsoft.com/office/drawing/2014/main" id="{11EED4D5-6696-7342-8DAC-CFE20038ED8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a:extLst>
              <a:ext uri="{FF2B5EF4-FFF2-40B4-BE49-F238E27FC236}">
                <a16:creationId xmlns:a16="http://schemas.microsoft.com/office/drawing/2014/main" id="{92FDB36A-0473-6043-A5DF-05338E3C5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82" y="2344480"/>
            <a:ext cx="2158075" cy="1671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5C0C9F-F6ED-CB47-87A7-DEE06D941564}"/>
              </a:ext>
            </a:extLst>
          </p:cNvPr>
          <p:cNvSpPr txBox="1"/>
          <p:nvPr/>
        </p:nvSpPr>
        <p:spPr>
          <a:xfrm>
            <a:off x="674491" y="1927427"/>
            <a:ext cx="6253635" cy="307777"/>
          </a:xfrm>
          <a:prstGeom prst="rect">
            <a:avLst/>
          </a:prstGeom>
          <a:noFill/>
        </p:spPr>
        <p:txBody>
          <a:bodyPr wrap="none" rtlCol="0">
            <a:spAutoFit/>
          </a:bodyPr>
          <a:lstStyle/>
          <a:p>
            <a:r>
              <a:rPr lang="en-US" altLang="zh-CN" dirty="0"/>
              <a:t>Usually,</a:t>
            </a:r>
            <a:r>
              <a:rPr lang="zh-CN" altLang="en-US" dirty="0"/>
              <a:t> </a:t>
            </a:r>
            <a:r>
              <a:rPr lang="en-US" dirty="0"/>
              <a:t>In PDEs, we denote the partial derivatives using subscripts, such as</a:t>
            </a:r>
            <a:r>
              <a:rPr lang="en-US" altLang="zh-CN" dirty="0"/>
              <a:t>:</a:t>
            </a:r>
            <a:endParaRPr lang="en-US" dirty="0"/>
          </a:p>
        </p:txBody>
      </p:sp>
    </p:spTree>
    <p:extLst>
      <p:ext uri="{BB962C8B-B14F-4D97-AF65-F5344CB8AC3E}">
        <p14:creationId xmlns:p14="http://schemas.microsoft.com/office/powerpoint/2010/main" val="193135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b06c2b4848_0_24"/>
          <p:cNvSpPr txBox="1"/>
          <p:nvPr/>
        </p:nvSpPr>
        <p:spPr>
          <a:xfrm>
            <a:off x="597550" y="304625"/>
            <a:ext cx="6748500" cy="597600"/>
          </a:xfrm>
          <a:prstGeom prst="rect">
            <a:avLst/>
          </a:prstGeom>
          <a:noFill/>
          <a:ln>
            <a:noFill/>
          </a:ln>
        </p:spPr>
        <p:txBody>
          <a:bodyPr spcFirstLastPara="1" wrap="square" lIns="91425" tIns="91425" rIns="91425" bIns="91425" anchor="t" anchorCtr="0">
            <a:noAutofit/>
          </a:bodyPr>
          <a:lstStyle/>
          <a:p>
            <a:pPr lvl="0"/>
            <a:r>
              <a:rPr lang="en-US" sz="2800" b="1" dirty="0">
                <a:latin typeface="Open Sans"/>
                <a:ea typeface="Open Sans"/>
                <a:cs typeface="Open Sans"/>
                <a:sym typeface="Open Sans"/>
              </a:rPr>
              <a:t>Partial Differential Equations (PDEs)</a:t>
            </a:r>
            <a:endParaRPr sz="2800" b="1" dirty="0">
              <a:latin typeface="Open Sans"/>
              <a:ea typeface="Open Sans"/>
              <a:cs typeface="Open Sans"/>
              <a:sym typeface="Open Sans"/>
            </a:endParaRPr>
          </a:p>
        </p:txBody>
      </p:sp>
      <p:sp>
        <p:nvSpPr>
          <p:cNvPr id="2" name="AutoShape 2">
            <a:extLst>
              <a:ext uri="{FF2B5EF4-FFF2-40B4-BE49-F238E27FC236}">
                <a16:creationId xmlns:a16="http://schemas.microsoft.com/office/drawing/2014/main" id="{11EED4D5-6696-7342-8DAC-CFE20038ED8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0F5C0C9F-F6ED-CB47-87A7-DEE06D941564}"/>
              </a:ext>
            </a:extLst>
          </p:cNvPr>
          <p:cNvSpPr txBox="1"/>
          <p:nvPr/>
        </p:nvSpPr>
        <p:spPr>
          <a:xfrm>
            <a:off x="4960620" y="1140954"/>
            <a:ext cx="3851910" cy="2057486"/>
          </a:xfrm>
          <a:prstGeom prst="rect">
            <a:avLst/>
          </a:prstGeom>
          <a:noFill/>
        </p:spPr>
        <p:txBody>
          <a:bodyPr wrap="square" rtlCol="0">
            <a:spAutoFit/>
          </a:bodyPr>
          <a:lstStyle/>
          <a:p>
            <a:pPr>
              <a:lnSpc>
                <a:spcPts val="1860"/>
              </a:lnSpc>
            </a:pPr>
            <a:r>
              <a:rPr lang="en-US" altLang="zh-CN" sz="1600" dirty="0"/>
              <a:t>Given</a:t>
            </a:r>
            <a:r>
              <a:rPr lang="zh-CN" altLang="en-US" sz="1600" dirty="0"/>
              <a:t> </a:t>
            </a:r>
            <a:r>
              <a:rPr lang="en-US" altLang="zh-CN" sz="1600" dirty="0"/>
              <a:t>the</a:t>
            </a:r>
            <a:r>
              <a:rPr lang="zh-CN" altLang="en-US" sz="1600" dirty="0"/>
              <a:t> </a:t>
            </a:r>
            <a:r>
              <a:rPr lang="en-US" altLang="zh-CN" sz="1600" dirty="0"/>
              <a:t>boundary</a:t>
            </a:r>
            <a:r>
              <a:rPr lang="zh-CN" altLang="en-US" sz="1600" dirty="0"/>
              <a:t> </a:t>
            </a:r>
            <a:r>
              <a:rPr lang="en-US" altLang="zh-CN" sz="1600" dirty="0"/>
              <a:t>conditions,</a:t>
            </a:r>
            <a:r>
              <a:rPr lang="zh-CN" altLang="en-US" sz="1600" dirty="0"/>
              <a:t> </a:t>
            </a:r>
            <a:r>
              <a:rPr lang="en-US" altLang="zh-CN" sz="1600" dirty="0"/>
              <a:t>we</a:t>
            </a:r>
            <a:r>
              <a:rPr lang="zh-CN" altLang="en-US" sz="1600" dirty="0"/>
              <a:t> </a:t>
            </a:r>
            <a:r>
              <a:rPr lang="en-US" altLang="zh-CN" sz="1600" dirty="0"/>
              <a:t>may</a:t>
            </a:r>
            <a:r>
              <a:rPr lang="zh-CN" altLang="en-US" sz="1600" dirty="0"/>
              <a:t> </a:t>
            </a:r>
            <a:r>
              <a:rPr lang="en-US" altLang="zh-CN" sz="1600" dirty="0"/>
              <a:t>be</a:t>
            </a:r>
            <a:r>
              <a:rPr lang="zh-CN" altLang="en-US" sz="1600" dirty="0"/>
              <a:t> </a:t>
            </a:r>
            <a:r>
              <a:rPr lang="en-US" altLang="zh-CN" sz="1600" dirty="0"/>
              <a:t>able</a:t>
            </a:r>
            <a:r>
              <a:rPr lang="zh-CN" altLang="en-US" sz="1600" dirty="0"/>
              <a:t> </a:t>
            </a:r>
            <a:r>
              <a:rPr lang="en-US" altLang="zh-CN" sz="1600" dirty="0"/>
              <a:t>to</a:t>
            </a:r>
            <a:r>
              <a:rPr lang="zh-CN" altLang="en-US" sz="1600" dirty="0"/>
              <a:t> </a:t>
            </a:r>
            <a:r>
              <a:rPr lang="en-US" altLang="zh-CN" sz="1600" dirty="0"/>
              <a:t>solve</a:t>
            </a:r>
            <a:r>
              <a:rPr lang="zh-CN" altLang="en-US" sz="1600" dirty="0"/>
              <a:t> </a:t>
            </a:r>
            <a:r>
              <a:rPr lang="en-US" altLang="zh-CN" sz="1600" dirty="0"/>
              <a:t>the</a:t>
            </a:r>
            <a:r>
              <a:rPr lang="zh-CN" altLang="en-US" sz="1600" dirty="0"/>
              <a:t> </a:t>
            </a:r>
            <a:r>
              <a:rPr lang="en-US" altLang="zh-CN" sz="1600" dirty="0"/>
              <a:t>PDEs</a:t>
            </a:r>
            <a:r>
              <a:rPr lang="zh-CN" altLang="en-US" sz="1600" dirty="0"/>
              <a:t> </a:t>
            </a:r>
            <a:r>
              <a:rPr lang="en-US" altLang="zh-CN" sz="1600" dirty="0"/>
              <a:t>analytically.</a:t>
            </a:r>
          </a:p>
          <a:p>
            <a:pPr>
              <a:lnSpc>
                <a:spcPct val="150000"/>
              </a:lnSpc>
            </a:pPr>
            <a:endParaRPr lang="en-US" sz="1800" dirty="0"/>
          </a:p>
          <a:p>
            <a:pPr>
              <a:lnSpc>
                <a:spcPct val="150000"/>
              </a:lnSpc>
            </a:pPr>
            <a:r>
              <a:rPr lang="en-US" altLang="zh-CN" sz="1600" dirty="0"/>
              <a:t>Solve</a:t>
            </a:r>
            <a:r>
              <a:rPr lang="zh-CN" altLang="en-US" sz="1600" dirty="0"/>
              <a:t> </a:t>
            </a:r>
            <a:r>
              <a:rPr lang="en-US" altLang="zh-CN" sz="1600" dirty="0"/>
              <a:t>the</a:t>
            </a:r>
            <a:r>
              <a:rPr lang="zh-CN" altLang="en-US" sz="1600" dirty="0"/>
              <a:t> </a:t>
            </a:r>
            <a:r>
              <a:rPr lang="en-US" altLang="zh-CN" sz="1600" dirty="0"/>
              <a:t>PDEs</a:t>
            </a:r>
            <a:r>
              <a:rPr lang="zh-CN" altLang="en-US" sz="1600" dirty="0"/>
              <a:t> </a:t>
            </a:r>
            <a:r>
              <a:rPr lang="en-US" altLang="zh-CN" sz="1600" dirty="0"/>
              <a:t>with:</a:t>
            </a:r>
          </a:p>
          <a:p>
            <a:pPr marL="342900" indent="-342900">
              <a:lnSpc>
                <a:spcPct val="150000"/>
              </a:lnSpc>
              <a:buAutoNum type="arabicPeriod"/>
            </a:pPr>
            <a:r>
              <a:rPr lang="en-US" altLang="zh-CN" sz="1600" dirty="0"/>
              <a:t>COMSOL</a:t>
            </a:r>
          </a:p>
          <a:p>
            <a:pPr marL="342900" indent="-342900">
              <a:lnSpc>
                <a:spcPct val="150000"/>
              </a:lnSpc>
              <a:buAutoNum type="arabicPeriod"/>
            </a:pPr>
            <a:r>
              <a:rPr lang="en-US" altLang="zh-CN" sz="1600" dirty="0"/>
              <a:t>PYTHON</a:t>
            </a:r>
            <a:endParaRPr lang="en-US" sz="1600" dirty="0"/>
          </a:p>
        </p:txBody>
      </p:sp>
      <p:pic>
        <p:nvPicPr>
          <p:cNvPr id="3074" name="Picture 2" descr="Please. help! Is there any method to solve this nonlinear PDE using  similarity?">
            <a:extLst>
              <a:ext uri="{FF2B5EF4-FFF2-40B4-BE49-F238E27FC236}">
                <a16:creationId xmlns:a16="http://schemas.microsoft.com/office/drawing/2014/main" id="{F6AF510E-6144-8343-B32C-F99991931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78" y="902225"/>
            <a:ext cx="3439202" cy="384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10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58022D-2EE5-B047-8BB8-E272A5A11D57}"/>
              </a:ext>
            </a:extLst>
          </p:cNvPr>
          <p:cNvSpPr txBox="1"/>
          <p:nvPr/>
        </p:nvSpPr>
        <p:spPr>
          <a:xfrm>
            <a:off x="1327369" y="1586757"/>
            <a:ext cx="6489261" cy="1323439"/>
          </a:xfrm>
          <a:prstGeom prst="rect">
            <a:avLst/>
          </a:prstGeom>
          <a:noFill/>
        </p:spPr>
        <p:txBody>
          <a:bodyPr wrap="square" rtlCol="0">
            <a:spAutoFit/>
          </a:bodyPr>
          <a:lstStyle/>
          <a:p>
            <a:pPr algn="ctr"/>
            <a:r>
              <a:rPr lang="en-US" altLang="zh-CN" sz="4000" dirty="0">
                <a:solidFill>
                  <a:srgbClr val="C00000"/>
                </a:solidFill>
                <a:highlight>
                  <a:srgbClr val="FFFFFF"/>
                </a:highlight>
                <a:latin typeface="Roboto"/>
                <a:ea typeface="Roboto"/>
                <a:cs typeface="Roboto"/>
                <a:sym typeface="Roboto"/>
              </a:rPr>
              <a:t>CASE</a:t>
            </a:r>
            <a:r>
              <a:rPr lang="zh-CN" altLang="en-US" sz="4000" dirty="0">
                <a:solidFill>
                  <a:srgbClr val="C00000"/>
                </a:solidFill>
                <a:highlight>
                  <a:srgbClr val="FFFFFF"/>
                </a:highlight>
                <a:latin typeface="Roboto"/>
                <a:ea typeface="Roboto"/>
                <a:cs typeface="Roboto"/>
                <a:sym typeface="Roboto"/>
              </a:rPr>
              <a:t> </a:t>
            </a:r>
            <a:r>
              <a:rPr lang="en-US" altLang="zh-CN" sz="4000" dirty="0">
                <a:solidFill>
                  <a:srgbClr val="C00000"/>
                </a:solidFill>
                <a:highlight>
                  <a:srgbClr val="FFFFFF"/>
                </a:highlight>
                <a:latin typeface="Roboto"/>
                <a:ea typeface="Roboto"/>
                <a:cs typeface="Roboto"/>
                <a:sym typeface="Roboto"/>
              </a:rPr>
              <a:t>1:</a:t>
            </a:r>
            <a:r>
              <a:rPr lang="zh-CN" altLang="en-US" sz="4000" dirty="0">
                <a:solidFill>
                  <a:srgbClr val="C00000"/>
                </a:solidFill>
                <a:highlight>
                  <a:srgbClr val="FFFFFF"/>
                </a:highlight>
                <a:latin typeface="Roboto"/>
                <a:ea typeface="Roboto"/>
                <a:cs typeface="Roboto"/>
                <a:sym typeface="Roboto"/>
              </a:rPr>
              <a:t> </a:t>
            </a:r>
            <a:r>
              <a:rPr lang="en-US" altLang="zh-CN" sz="4000" dirty="0">
                <a:solidFill>
                  <a:srgbClr val="C00000"/>
                </a:solidFill>
                <a:latin typeface="Roboto"/>
                <a:ea typeface="Roboto"/>
                <a:cs typeface="Roboto"/>
                <a:sym typeface="Roboto"/>
              </a:rPr>
              <a:t>Alan Turing Animal Coat Pattern Formation</a:t>
            </a:r>
            <a:endParaRPr lang="en-US" sz="4000" dirty="0">
              <a:solidFill>
                <a:srgbClr val="C00000"/>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619363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b08305369f_0_81"/>
          <p:cNvSpPr txBox="1"/>
          <p:nvPr/>
        </p:nvSpPr>
        <p:spPr>
          <a:xfrm>
            <a:off x="597547" y="1006545"/>
            <a:ext cx="8259000" cy="31305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SzPts val="1100"/>
              <a:buNone/>
            </a:pPr>
            <a:r>
              <a:rPr lang="en-US" dirty="0">
                <a:sym typeface="Open Sans"/>
              </a:rPr>
              <a:t>A reaction-diffusion system models the evolution of one or several variables subject to two processes: reaction (transformation of the variables into each other) and diffusion (spreading across a spatial region). Some chemical reactions can be described by this type of model, but there are other applications in physics, biology, ecology, and other disciplines.</a:t>
            </a:r>
            <a:endParaRPr dirty="0">
              <a:sym typeface="Open Sans"/>
            </a:endParaRPr>
          </a:p>
          <a:p>
            <a:pPr marL="0" lvl="0" indent="0" algn="just" rtl="0">
              <a:lnSpc>
                <a:spcPct val="150000"/>
              </a:lnSpc>
              <a:spcBef>
                <a:spcPts val="0"/>
              </a:spcBef>
              <a:spcAft>
                <a:spcPts val="0"/>
              </a:spcAft>
              <a:buSzPts val="1100"/>
              <a:buNone/>
            </a:pPr>
            <a:endParaRPr dirty="0">
              <a:sym typeface="Open Sans"/>
            </a:endParaRPr>
          </a:p>
          <a:p>
            <a:pPr marL="0" lvl="0" indent="0" algn="just" rtl="0">
              <a:lnSpc>
                <a:spcPct val="150000"/>
              </a:lnSpc>
              <a:spcBef>
                <a:spcPts val="0"/>
              </a:spcBef>
              <a:spcAft>
                <a:spcPts val="0"/>
              </a:spcAft>
              <a:buSzPts val="1100"/>
              <a:buNone/>
            </a:pPr>
            <a:r>
              <a:rPr lang="en-US" dirty="0">
                <a:sym typeface="Open Sans"/>
              </a:rPr>
              <a:t>We simulate a system that has been proposed by Alan Turing as a model of animal coat pattern formation. Two chemical substances influencing skin pigmentation interact according to a reaction-diffusion model. This system is responsible for the formation of patterns that are reminiscent of the pelage of zebras, jaguars, and giraffes.</a:t>
            </a:r>
            <a:endParaRPr dirty="0">
              <a:sym typeface="Open Sans"/>
            </a:endParaRPr>
          </a:p>
        </p:txBody>
      </p:sp>
      <p:sp>
        <p:nvSpPr>
          <p:cNvPr id="86" name="Google Shape;86;gb08305369f_0_81"/>
          <p:cNvSpPr txBox="1"/>
          <p:nvPr/>
        </p:nvSpPr>
        <p:spPr>
          <a:xfrm>
            <a:off x="597550" y="304625"/>
            <a:ext cx="83394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latin typeface="Open Sans"/>
                <a:ea typeface="Open Sans"/>
                <a:cs typeface="Open Sans"/>
                <a:sym typeface="Open Sans"/>
              </a:rPr>
              <a:t>Alan Turing </a:t>
            </a:r>
            <a:r>
              <a:rPr lang="en-US" altLang="zh-CN" sz="2800" b="1" dirty="0">
                <a:latin typeface="Open Sans"/>
                <a:ea typeface="Open Sans"/>
                <a:cs typeface="Open Sans"/>
                <a:sym typeface="Open Sans"/>
              </a:rPr>
              <a:t>A</a:t>
            </a:r>
            <a:r>
              <a:rPr lang="en-US" sz="2800" b="1" dirty="0">
                <a:latin typeface="Open Sans"/>
                <a:ea typeface="Open Sans"/>
                <a:cs typeface="Open Sans"/>
                <a:sym typeface="Open Sans"/>
              </a:rPr>
              <a:t>nimal </a:t>
            </a:r>
            <a:r>
              <a:rPr lang="en-US" altLang="zh-CN" sz="2800" b="1" dirty="0">
                <a:latin typeface="Open Sans"/>
                <a:ea typeface="Open Sans"/>
                <a:cs typeface="Open Sans"/>
                <a:sym typeface="Open Sans"/>
              </a:rPr>
              <a:t>C</a:t>
            </a:r>
            <a:r>
              <a:rPr lang="en-US" sz="2800" b="1" dirty="0">
                <a:latin typeface="Open Sans"/>
                <a:ea typeface="Open Sans"/>
                <a:cs typeface="Open Sans"/>
                <a:sym typeface="Open Sans"/>
              </a:rPr>
              <a:t>oat </a:t>
            </a:r>
            <a:r>
              <a:rPr lang="en-US" altLang="zh-CN" sz="2800" b="1" dirty="0">
                <a:latin typeface="Open Sans"/>
                <a:ea typeface="Open Sans"/>
                <a:cs typeface="Open Sans"/>
                <a:sym typeface="Open Sans"/>
              </a:rPr>
              <a:t>P</a:t>
            </a:r>
            <a:r>
              <a:rPr lang="en-US" sz="2800" b="1" dirty="0">
                <a:latin typeface="Open Sans"/>
                <a:ea typeface="Open Sans"/>
                <a:cs typeface="Open Sans"/>
                <a:sym typeface="Open Sans"/>
              </a:rPr>
              <a:t>attern </a:t>
            </a:r>
            <a:r>
              <a:rPr lang="en-US" altLang="zh-CN" sz="2800" b="1" dirty="0">
                <a:latin typeface="Open Sans"/>
                <a:ea typeface="Open Sans"/>
                <a:cs typeface="Open Sans"/>
                <a:sym typeface="Open Sans"/>
              </a:rPr>
              <a:t>F</a:t>
            </a:r>
            <a:r>
              <a:rPr lang="en-US" sz="2800" b="1" dirty="0">
                <a:latin typeface="Open Sans"/>
                <a:ea typeface="Open Sans"/>
                <a:cs typeface="Open Sans"/>
                <a:sym typeface="Open Sans"/>
              </a:rPr>
              <a:t>ormation</a:t>
            </a:r>
            <a:endParaRPr sz="2800" b="1" dirty="0">
              <a:latin typeface="Open Sans"/>
              <a:ea typeface="Open Sans"/>
              <a:cs typeface="Open Sans"/>
              <a:sym typeface="Open Sans"/>
            </a:endParaRPr>
          </a:p>
        </p:txBody>
      </p:sp>
    </p:spTree>
    <p:extLst>
      <p:ext uri="{BB962C8B-B14F-4D97-AF65-F5344CB8AC3E}">
        <p14:creationId xmlns:p14="http://schemas.microsoft.com/office/powerpoint/2010/main" val="767917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b08305369f_0_47"/>
          <p:cNvSpPr txBox="1"/>
          <p:nvPr/>
        </p:nvSpPr>
        <p:spPr>
          <a:xfrm>
            <a:off x="597538" y="1006500"/>
            <a:ext cx="8259000" cy="3130500"/>
          </a:xfrm>
          <a:prstGeom prst="rect">
            <a:avLst/>
          </a:prstGeom>
          <a:noFill/>
          <a:ln>
            <a:noFill/>
          </a:ln>
        </p:spPr>
        <p:txBody>
          <a:bodyPr spcFirstLastPara="1" wrap="square" lIns="91425" tIns="45700" rIns="91425" bIns="45700" anchor="t" anchorCtr="0">
            <a:noAutofit/>
          </a:bodyPr>
          <a:lstStyle/>
          <a:p>
            <a:pPr marL="0" lvl="0" indent="0" algn="l" rtl="0">
              <a:lnSpc>
                <a:spcPct val="135714"/>
              </a:lnSpc>
              <a:spcBef>
                <a:spcPts val="0"/>
              </a:spcBef>
              <a:spcAft>
                <a:spcPts val="0"/>
              </a:spcAft>
              <a:buSzPts val="1100"/>
              <a:buNone/>
            </a:pPr>
            <a:r>
              <a:rPr lang="en-US" dirty="0">
                <a:sym typeface="Open Sans"/>
              </a:rPr>
              <a:t>This case is simulated with the following PDEs over the domain of E=[-1,1]²:</a:t>
            </a:r>
            <a:endParaRPr dirty="0">
              <a:sym typeface="Open Sans"/>
            </a:endParaRPr>
          </a:p>
          <a:p>
            <a:pPr marL="0" lvl="0" indent="0" algn="l" rtl="0">
              <a:lnSpc>
                <a:spcPct val="135714"/>
              </a:lnSpc>
              <a:spcBef>
                <a:spcPts val="0"/>
              </a:spcBef>
              <a:spcAft>
                <a:spcPts val="0"/>
              </a:spcAft>
              <a:buSzPts val="1100"/>
              <a:buNone/>
            </a:pPr>
            <a:endParaRPr dirty="0">
              <a:solidFill>
                <a:schemeClr val="dk1"/>
              </a:solidFill>
              <a:highlight>
                <a:srgbClr val="FFFFFE"/>
              </a:highlight>
              <a:latin typeface="Open Sans"/>
              <a:ea typeface="Open Sans"/>
              <a:cs typeface="Open Sans"/>
              <a:sym typeface="Open Sans"/>
            </a:endParaRPr>
          </a:p>
          <a:p>
            <a:pPr marL="0" lvl="0" indent="0" algn="l" rtl="0">
              <a:lnSpc>
                <a:spcPct val="135714"/>
              </a:lnSpc>
              <a:spcBef>
                <a:spcPts val="0"/>
              </a:spcBef>
              <a:spcAft>
                <a:spcPts val="0"/>
              </a:spcAft>
              <a:buSzPts val="1100"/>
              <a:buNone/>
            </a:pPr>
            <a:endParaRPr dirty="0">
              <a:solidFill>
                <a:schemeClr val="dk1"/>
              </a:solidFill>
              <a:highlight>
                <a:srgbClr val="FFFFFE"/>
              </a:highlight>
              <a:latin typeface="Open Sans"/>
              <a:ea typeface="Open Sans"/>
              <a:cs typeface="Open Sans"/>
              <a:sym typeface="Open Sans"/>
            </a:endParaRPr>
          </a:p>
          <a:p>
            <a:pPr marL="0" lvl="0" indent="0" algn="l" rtl="0">
              <a:lnSpc>
                <a:spcPct val="135714"/>
              </a:lnSpc>
              <a:spcBef>
                <a:spcPts val="0"/>
              </a:spcBef>
              <a:spcAft>
                <a:spcPts val="0"/>
              </a:spcAft>
              <a:buSzPts val="1100"/>
              <a:buNone/>
            </a:pPr>
            <a:endParaRPr dirty="0">
              <a:solidFill>
                <a:schemeClr val="dk1"/>
              </a:solidFill>
              <a:highlight>
                <a:srgbClr val="FFFFFE"/>
              </a:highlight>
              <a:latin typeface="Open Sans"/>
              <a:ea typeface="Open Sans"/>
              <a:cs typeface="Open Sans"/>
              <a:sym typeface="Open Sans"/>
            </a:endParaRPr>
          </a:p>
          <a:p>
            <a:pPr marL="0" lvl="0" indent="0" algn="l" rtl="0">
              <a:lnSpc>
                <a:spcPct val="135714"/>
              </a:lnSpc>
              <a:spcBef>
                <a:spcPts val="0"/>
              </a:spcBef>
              <a:spcAft>
                <a:spcPts val="0"/>
              </a:spcAft>
              <a:buSzPts val="1100"/>
              <a:buNone/>
            </a:pPr>
            <a:endParaRPr dirty="0">
              <a:solidFill>
                <a:schemeClr val="dk1"/>
              </a:solidFill>
              <a:highlight>
                <a:srgbClr val="FFFFFE"/>
              </a:highlight>
              <a:latin typeface="Open Sans"/>
              <a:ea typeface="Open Sans"/>
              <a:cs typeface="Open Sans"/>
              <a:sym typeface="Open Sans"/>
            </a:endParaRPr>
          </a:p>
          <a:p>
            <a:pPr marL="0" lvl="0" indent="0" algn="l" rtl="0">
              <a:lnSpc>
                <a:spcPct val="135714"/>
              </a:lnSpc>
              <a:spcBef>
                <a:spcPts val="0"/>
              </a:spcBef>
              <a:spcAft>
                <a:spcPts val="0"/>
              </a:spcAft>
              <a:buSzPts val="1100"/>
              <a:buNone/>
            </a:pPr>
            <a:endParaRPr dirty="0">
              <a:solidFill>
                <a:schemeClr val="dk1"/>
              </a:solidFill>
              <a:highlight>
                <a:srgbClr val="FFFFFE"/>
              </a:highlight>
              <a:latin typeface="Open Sans"/>
              <a:ea typeface="Open Sans"/>
              <a:cs typeface="Open Sans"/>
              <a:sym typeface="Open Sans"/>
            </a:endParaRPr>
          </a:p>
          <a:p>
            <a:pPr marL="0" lvl="0" indent="0" algn="l" rtl="0">
              <a:lnSpc>
                <a:spcPct val="135714"/>
              </a:lnSpc>
              <a:spcBef>
                <a:spcPts val="0"/>
              </a:spcBef>
              <a:spcAft>
                <a:spcPts val="0"/>
              </a:spcAft>
              <a:buSzPts val="1100"/>
              <a:buNone/>
            </a:pPr>
            <a:endParaRPr dirty="0">
              <a:solidFill>
                <a:schemeClr val="dk1"/>
              </a:solidFill>
              <a:highlight>
                <a:srgbClr val="FFFFFE"/>
              </a:highlight>
              <a:latin typeface="Open Sans"/>
              <a:ea typeface="Open Sans"/>
              <a:cs typeface="Open Sans"/>
              <a:sym typeface="Open Sans"/>
            </a:endParaRPr>
          </a:p>
          <a:p>
            <a:pPr marL="0" lvl="0" indent="0" algn="l" rtl="0">
              <a:lnSpc>
                <a:spcPct val="135714"/>
              </a:lnSpc>
              <a:spcBef>
                <a:spcPts val="0"/>
              </a:spcBef>
              <a:spcAft>
                <a:spcPts val="0"/>
              </a:spcAft>
              <a:buSzPts val="1100"/>
              <a:buNone/>
            </a:pPr>
            <a:endParaRPr dirty="0">
              <a:solidFill>
                <a:schemeClr val="dk1"/>
              </a:solidFill>
              <a:highlight>
                <a:srgbClr val="FFFFFE"/>
              </a:highlight>
              <a:latin typeface="Open Sans"/>
              <a:ea typeface="Open Sans"/>
              <a:cs typeface="Open Sans"/>
              <a:sym typeface="Open Sans"/>
            </a:endParaRPr>
          </a:p>
          <a:p>
            <a:pPr>
              <a:lnSpc>
                <a:spcPct val="135714"/>
              </a:lnSpc>
              <a:buSzPts val="1100"/>
            </a:pPr>
            <a:r>
              <a:rPr lang="en-US" dirty="0">
                <a:sym typeface="Open Sans"/>
              </a:rPr>
              <a:t>The variable u represents the concentration of a substance favoring skin pigmentation, whereas </a:t>
            </a:r>
            <a:endParaRPr dirty="0">
              <a:sym typeface="Open Sans"/>
            </a:endParaRPr>
          </a:p>
          <a:p>
            <a:pPr>
              <a:lnSpc>
                <a:spcPct val="135714"/>
              </a:lnSpc>
              <a:buSzPts val="1100"/>
            </a:pPr>
            <a:r>
              <a:rPr lang="en-US" dirty="0">
                <a:sym typeface="Open Sans"/>
              </a:rPr>
              <a:t>v represents another substance that reacts with the first and impedes pigmentation.</a:t>
            </a:r>
          </a:p>
          <a:p>
            <a:pPr>
              <a:lnSpc>
                <a:spcPct val="135714"/>
              </a:lnSpc>
              <a:buSzPts val="1100"/>
            </a:pPr>
            <a:endParaRPr lang="en-US" dirty="0">
              <a:sym typeface="Open Sans"/>
            </a:endParaRPr>
          </a:p>
        </p:txBody>
      </p:sp>
      <p:sp>
        <p:nvSpPr>
          <p:cNvPr id="92" name="Google Shape;92;gb08305369f_0_47"/>
          <p:cNvSpPr txBox="1"/>
          <p:nvPr/>
        </p:nvSpPr>
        <p:spPr>
          <a:xfrm>
            <a:off x="597550" y="304625"/>
            <a:ext cx="8339400" cy="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latin typeface="Open Sans"/>
                <a:ea typeface="Open Sans"/>
                <a:cs typeface="Open Sans"/>
                <a:sym typeface="Open Sans"/>
              </a:rPr>
              <a:t>Alan Turing Animal Coat Pattern Formation</a:t>
            </a:r>
            <a:endParaRPr sz="2800" b="1" dirty="0">
              <a:latin typeface="Open Sans"/>
              <a:ea typeface="Open Sans"/>
              <a:cs typeface="Open Sans"/>
              <a:sym typeface="Open Sans"/>
            </a:endParaRPr>
          </a:p>
        </p:txBody>
      </p:sp>
      <p:pic>
        <p:nvPicPr>
          <p:cNvPr id="93" name="Google Shape;93;gb08305369f_0_47"/>
          <p:cNvPicPr preferRelativeResize="0"/>
          <p:nvPr/>
        </p:nvPicPr>
        <p:blipFill>
          <a:blip r:embed="rId3">
            <a:alphaModFix/>
          </a:blip>
          <a:stretch>
            <a:fillRect/>
          </a:stretch>
        </p:blipFill>
        <p:spPr>
          <a:xfrm>
            <a:off x="597538" y="1669300"/>
            <a:ext cx="3629025" cy="1295400"/>
          </a:xfrm>
          <a:prstGeom prst="rect">
            <a:avLst/>
          </a:prstGeom>
          <a:noFill/>
          <a:ln>
            <a:noFill/>
          </a:ln>
        </p:spPr>
      </p:pic>
      <p:sp>
        <p:nvSpPr>
          <p:cNvPr id="2" name="文本框 1">
            <a:extLst>
              <a:ext uri="{FF2B5EF4-FFF2-40B4-BE49-F238E27FC236}">
                <a16:creationId xmlns:a16="http://schemas.microsoft.com/office/drawing/2014/main" id="{32425E99-D087-4514-8440-7B2E84166AE7}"/>
              </a:ext>
            </a:extLst>
          </p:cNvPr>
          <p:cNvSpPr txBox="1"/>
          <p:nvPr/>
        </p:nvSpPr>
        <p:spPr>
          <a:xfrm>
            <a:off x="597538" y="4137429"/>
            <a:ext cx="6616062" cy="646331"/>
          </a:xfrm>
          <a:prstGeom prst="rect">
            <a:avLst/>
          </a:prstGeom>
          <a:noFill/>
        </p:spPr>
        <p:txBody>
          <a:bodyPr wrap="square" rtlCol="0">
            <a:spAutoFit/>
          </a:bodyPr>
          <a:lstStyle/>
          <a:p>
            <a:r>
              <a:rPr lang="en-US" altLang="zh-CN" sz="1100" dirty="0">
                <a:sym typeface="Open Sans"/>
              </a:rPr>
              <a:t>Reference: </a:t>
            </a:r>
            <a:r>
              <a:rPr lang="en-US" altLang="zh-CN" sz="1100" dirty="0" err="1">
                <a:hlinkClick r:id="rId4"/>
              </a:rPr>
              <a:t>IPython</a:t>
            </a:r>
            <a:r>
              <a:rPr lang="en-US" altLang="zh-CN" sz="1100" dirty="0">
                <a:hlinkClick r:id="rId4"/>
              </a:rPr>
              <a:t> Cookbook - 12.4. Simulating a partial differential equation — reaction-diffusion systems and Turing patterns (ipython-books.github.io)</a:t>
            </a:r>
            <a:endParaRPr lang="en-US" altLang="zh-CN" sz="1100" dirty="0">
              <a:sym typeface="Open Sans"/>
            </a:endParaRPr>
          </a:p>
          <a:p>
            <a:endParaRPr lang="zh-CN" altLang="en-US" dirty="0"/>
          </a:p>
        </p:txBody>
      </p:sp>
    </p:spTree>
    <p:extLst>
      <p:ext uri="{BB962C8B-B14F-4D97-AF65-F5344CB8AC3E}">
        <p14:creationId xmlns:p14="http://schemas.microsoft.com/office/powerpoint/2010/main" val="1345439230"/>
      </p:ext>
    </p:extLst>
  </p:cSld>
  <p:clrMapOvr>
    <a:masterClrMapping/>
  </p:clrMapOvr>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1158</Words>
  <Application>Microsoft Office PowerPoint</Application>
  <PresentationFormat>全屏显示(16:9)</PresentationFormat>
  <Paragraphs>106</Paragraphs>
  <Slides>33</Slides>
  <Notes>29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Helvetica Neue Light</vt:lpstr>
      <vt:lpstr>Cambria Math</vt:lpstr>
      <vt:lpstr>Times</vt:lpstr>
      <vt:lpstr>Open Sans Light</vt:lpstr>
      <vt:lpstr>Roboto</vt:lpstr>
      <vt:lpstr>Arial</vt:lpstr>
      <vt:lpstr>Open Sans</vt:lpstr>
      <vt:lpstr>CMU PPT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王 补锑</cp:lastModifiedBy>
  <cp:revision>21</cp:revision>
  <dcterms:modified xsi:type="dcterms:W3CDTF">2020-12-09T12:07:41Z</dcterms:modified>
</cp:coreProperties>
</file>